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3"/>
  </p:notesMasterIdLst>
  <p:sldIdLst>
    <p:sldId id="284" r:id="rId5"/>
    <p:sldId id="321" r:id="rId6"/>
    <p:sldId id="325" r:id="rId7"/>
    <p:sldId id="326" r:id="rId8"/>
    <p:sldId id="329" r:id="rId9"/>
    <p:sldId id="334" r:id="rId10"/>
    <p:sldId id="351" r:id="rId11"/>
    <p:sldId id="338" r:id="rId12"/>
    <p:sldId id="339" r:id="rId13"/>
    <p:sldId id="341" r:id="rId14"/>
    <p:sldId id="345" r:id="rId15"/>
    <p:sldId id="346" r:id="rId16"/>
    <p:sldId id="350"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66" r:id="rId32"/>
    <p:sldId id="367" r:id="rId33"/>
    <p:sldId id="368" r:id="rId34"/>
    <p:sldId id="369" r:id="rId35"/>
    <p:sldId id="370" r:id="rId36"/>
    <p:sldId id="371" r:id="rId37"/>
    <p:sldId id="372" r:id="rId38"/>
    <p:sldId id="373" r:id="rId39"/>
    <p:sldId id="374" r:id="rId40"/>
    <p:sldId id="375" r:id="rId41"/>
    <p:sldId id="376" r:id="rId42"/>
    <p:sldId id="377" r:id="rId43"/>
    <p:sldId id="378" r:id="rId44"/>
    <p:sldId id="379" r:id="rId45"/>
    <p:sldId id="380" r:id="rId46"/>
    <p:sldId id="381" r:id="rId47"/>
    <p:sldId id="382" r:id="rId48"/>
    <p:sldId id="383" r:id="rId49"/>
    <p:sldId id="384" r:id="rId50"/>
    <p:sldId id="385" r:id="rId51"/>
    <p:sldId id="386" r:id="rId52"/>
    <p:sldId id="387" r:id="rId53"/>
    <p:sldId id="388" r:id="rId54"/>
    <p:sldId id="389" r:id="rId55"/>
    <p:sldId id="390" r:id="rId56"/>
    <p:sldId id="391" r:id="rId57"/>
    <p:sldId id="392" r:id="rId58"/>
    <p:sldId id="393" r:id="rId59"/>
    <p:sldId id="394" r:id="rId60"/>
    <p:sldId id="333" r:id="rId61"/>
    <p:sldId id="274" r:id="rId6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2075"/>
    <a:srgbClr val="22A29C"/>
    <a:srgbClr val="39B6E0"/>
    <a:srgbClr val="D03E36"/>
    <a:srgbClr val="C33068"/>
    <a:srgbClr val="AE1E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94694"/>
  </p:normalViewPr>
  <p:slideViewPr>
    <p:cSldViewPr snapToGrid="0">
      <p:cViewPr varScale="1">
        <p:scale>
          <a:sx n="82" d="100"/>
          <a:sy n="82"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Michel" userId="8ee811fcbdeb21e1" providerId="LiveId" clId="{9F0D2774-219B-483C-BE93-0AEBB66C9530}"/>
    <pc:docChg chg="custSel modSld">
      <pc:chgData name="Alex Michel" userId="8ee811fcbdeb21e1" providerId="LiveId" clId="{9F0D2774-219B-483C-BE93-0AEBB66C9530}" dt="2021-08-03T19:29:15.933" v="46" actId="1076"/>
      <pc:docMkLst>
        <pc:docMk/>
      </pc:docMkLst>
      <pc:sldChg chg="modSp mod">
        <pc:chgData name="Alex Michel" userId="8ee811fcbdeb21e1" providerId="LiveId" clId="{9F0D2774-219B-483C-BE93-0AEBB66C9530}" dt="2021-08-03T19:29:15.933" v="46" actId="1076"/>
        <pc:sldMkLst>
          <pc:docMk/>
          <pc:sldMk cId="1698955548" sldId="264"/>
        </pc:sldMkLst>
        <pc:spChg chg="mod">
          <ac:chgData name="Alex Michel" userId="8ee811fcbdeb21e1" providerId="LiveId" clId="{9F0D2774-219B-483C-BE93-0AEBB66C9530}" dt="2021-08-03T19:06:44.640" v="45" actId="27636"/>
          <ac:spMkLst>
            <pc:docMk/>
            <pc:sldMk cId="1698955548" sldId="264"/>
            <ac:spMk id="8" creationId="{6E745645-8A03-4E8B-9EA5-21F658B3D1A4}"/>
          </ac:spMkLst>
        </pc:spChg>
        <pc:picChg chg="mod">
          <ac:chgData name="Alex Michel" userId="8ee811fcbdeb21e1" providerId="LiveId" clId="{9F0D2774-219B-483C-BE93-0AEBB66C9530}" dt="2021-08-03T19:29:15.933" v="46" actId="1076"/>
          <ac:picMkLst>
            <pc:docMk/>
            <pc:sldMk cId="1698955548" sldId="264"/>
            <ac:picMk id="12" creationId="{86EF14B8-9B4A-B248-9CAA-F895B9115C7E}"/>
          </ac:picMkLst>
        </pc:picChg>
        <pc:picChg chg="mod">
          <ac:chgData name="Alex Michel" userId="8ee811fcbdeb21e1" providerId="LiveId" clId="{9F0D2774-219B-483C-BE93-0AEBB66C9530}" dt="2021-08-03T19:29:15.933" v="46" actId="1076"/>
          <ac:picMkLst>
            <pc:docMk/>
            <pc:sldMk cId="1698955548" sldId="264"/>
            <ac:picMk id="13" creationId="{D5ED22DF-2C23-1E4B-83FE-A3B4012EBF7C}"/>
          </ac:picMkLst>
        </pc:picChg>
      </pc:sldChg>
    </pc:docChg>
  </pc:docChgLst>
  <pc:docChgLst>
    <pc:chgData name="Alex Michel" userId="8ee811fcbdeb21e1" providerId="LiveId" clId="{E5B6BE55-8CBE-4D37-A898-7AEBD65EB309}"/>
    <pc:docChg chg="undo custSel modSld">
      <pc:chgData name="Alex Michel" userId="8ee811fcbdeb21e1" providerId="LiveId" clId="{E5B6BE55-8CBE-4D37-A898-7AEBD65EB309}" dt="2021-08-04T02:04:10.917" v="684"/>
      <pc:docMkLst>
        <pc:docMk/>
      </pc:docMkLst>
      <pc:sldChg chg="modSp mod">
        <pc:chgData name="Alex Michel" userId="8ee811fcbdeb21e1" providerId="LiveId" clId="{E5B6BE55-8CBE-4D37-A898-7AEBD65EB309}" dt="2021-08-04T01:35:12.584" v="15" actId="20577"/>
        <pc:sldMkLst>
          <pc:docMk/>
          <pc:sldMk cId="1698955548" sldId="264"/>
        </pc:sldMkLst>
        <pc:spChg chg="mod">
          <ac:chgData name="Alex Michel" userId="8ee811fcbdeb21e1" providerId="LiveId" clId="{E5B6BE55-8CBE-4D37-A898-7AEBD65EB309}" dt="2021-08-04T01:35:12.584" v="15" actId="20577"/>
          <ac:spMkLst>
            <pc:docMk/>
            <pc:sldMk cId="1698955548" sldId="264"/>
            <ac:spMk id="8" creationId="{6E745645-8A03-4E8B-9EA5-21F658B3D1A4}"/>
          </ac:spMkLst>
        </pc:spChg>
      </pc:sldChg>
      <pc:sldChg chg="modSp mod">
        <pc:chgData name="Alex Michel" userId="8ee811fcbdeb21e1" providerId="LiveId" clId="{E5B6BE55-8CBE-4D37-A898-7AEBD65EB309}" dt="2021-08-04T01:57:59.131" v="579" actId="20577"/>
        <pc:sldMkLst>
          <pc:docMk/>
          <pc:sldMk cId="3200711529" sldId="288"/>
        </pc:sldMkLst>
        <pc:spChg chg="mod">
          <ac:chgData name="Alex Michel" userId="8ee811fcbdeb21e1" providerId="LiveId" clId="{E5B6BE55-8CBE-4D37-A898-7AEBD65EB309}" dt="2021-08-04T01:57:50.166" v="574" actId="20577"/>
          <ac:spMkLst>
            <pc:docMk/>
            <pc:sldMk cId="3200711529" sldId="288"/>
            <ac:spMk id="5" creationId="{3151BEF9-FE53-8947-8CC9-2A75EB6C76B6}"/>
          </ac:spMkLst>
        </pc:spChg>
        <pc:spChg chg="mod">
          <ac:chgData name="Alex Michel" userId="8ee811fcbdeb21e1" providerId="LiveId" clId="{E5B6BE55-8CBE-4D37-A898-7AEBD65EB309}" dt="2021-08-04T01:57:59.131" v="579" actId="20577"/>
          <ac:spMkLst>
            <pc:docMk/>
            <pc:sldMk cId="3200711529" sldId="288"/>
            <ac:spMk id="6" creationId="{C64B46AA-F665-774D-AB4E-A35E919F2168}"/>
          </ac:spMkLst>
        </pc:spChg>
      </pc:sldChg>
      <pc:sldChg chg="modSp mod">
        <pc:chgData name="Alex Michel" userId="8ee811fcbdeb21e1" providerId="LiveId" clId="{E5B6BE55-8CBE-4D37-A898-7AEBD65EB309}" dt="2021-08-04T01:37:04.558" v="27" actId="20577"/>
        <pc:sldMkLst>
          <pc:docMk/>
          <pc:sldMk cId="3282483440" sldId="294"/>
        </pc:sldMkLst>
        <pc:spChg chg="mod">
          <ac:chgData name="Alex Michel" userId="8ee811fcbdeb21e1" providerId="LiveId" clId="{E5B6BE55-8CBE-4D37-A898-7AEBD65EB309}" dt="2021-08-04T01:37:04.558" v="27" actId="20577"/>
          <ac:spMkLst>
            <pc:docMk/>
            <pc:sldMk cId="3282483440" sldId="294"/>
            <ac:spMk id="5" creationId="{D50A6859-9F23-47A0-A1F8-43F041B2C434}"/>
          </ac:spMkLst>
        </pc:spChg>
      </pc:sldChg>
      <pc:sldChg chg="modSp mod">
        <pc:chgData name="Alex Michel" userId="8ee811fcbdeb21e1" providerId="LiveId" clId="{E5B6BE55-8CBE-4D37-A898-7AEBD65EB309}" dt="2021-08-04T01:38:13.492" v="30" actId="1076"/>
        <pc:sldMkLst>
          <pc:docMk/>
          <pc:sldMk cId="1877009254" sldId="295"/>
        </pc:sldMkLst>
        <pc:spChg chg="mod">
          <ac:chgData name="Alex Michel" userId="8ee811fcbdeb21e1" providerId="LiveId" clId="{E5B6BE55-8CBE-4D37-A898-7AEBD65EB309}" dt="2021-08-04T01:38:13.492" v="30" actId="1076"/>
          <ac:spMkLst>
            <pc:docMk/>
            <pc:sldMk cId="1877009254" sldId="295"/>
            <ac:spMk id="6" creationId="{E46DA307-9DAA-430C-A73E-5D9B484270DC}"/>
          </ac:spMkLst>
        </pc:spChg>
      </pc:sldChg>
      <pc:sldChg chg="modSp mod">
        <pc:chgData name="Alex Michel" userId="8ee811fcbdeb21e1" providerId="LiveId" clId="{E5B6BE55-8CBE-4D37-A898-7AEBD65EB309}" dt="2021-08-04T01:38:28.939" v="33" actId="1076"/>
        <pc:sldMkLst>
          <pc:docMk/>
          <pc:sldMk cId="3542732324" sldId="314"/>
        </pc:sldMkLst>
        <pc:spChg chg="mod">
          <ac:chgData name="Alex Michel" userId="8ee811fcbdeb21e1" providerId="LiveId" clId="{E5B6BE55-8CBE-4D37-A898-7AEBD65EB309}" dt="2021-08-04T01:38:28.939" v="33" actId="1076"/>
          <ac:spMkLst>
            <pc:docMk/>
            <pc:sldMk cId="3542732324" sldId="314"/>
            <ac:spMk id="5" creationId="{C8552F30-FF98-4684-BA3D-F94A2C814FC6}"/>
          </ac:spMkLst>
        </pc:spChg>
      </pc:sldChg>
      <pc:sldChg chg="modSp mod">
        <pc:chgData name="Alex Michel" userId="8ee811fcbdeb21e1" providerId="LiveId" clId="{E5B6BE55-8CBE-4D37-A898-7AEBD65EB309}" dt="2021-08-04T01:38:43.153" v="34"/>
        <pc:sldMkLst>
          <pc:docMk/>
          <pc:sldMk cId="2552699529" sldId="315"/>
        </pc:sldMkLst>
        <pc:spChg chg="mod">
          <ac:chgData name="Alex Michel" userId="8ee811fcbdeb21e1" providerId="LiveId" clId="{E5B6BE55-8CBE-4D37-A898-7AEBD65EB309}" dt="2021-08-04T01:38:43.153" v="34"/>
          <ac:spMkLst>
            <pc:docMk/>
            <pc:sldMk cId="2552699529" sldId="315"/>
            <ac:spMk id="6" creationId="{B2268D26-5735-41B1-ABCF-F03909958442}"/>
          </ac:spMkLst>
        </pc:spChg>
      </pc:sldChg>
      <pc:sldChg chg="addSp delSp modSp mod">
        <pc:chgData name="Alex Michel" userId="8ee811fcbdeb21e1" providerId="LiveId" clId="{E5B6BE55-8CBE-4D37-A898-7AEBD65EB309}" dt="2021-08-04T02:04:10.917" v="684"/>
        <pc:sldMkLst>
          <pc:docMk/>
          <pc:sldMk cId="2419904182" sldId="321"/>
        </pc:sldMkLst>
        <pc:spChg chg="mod">
          <ac:chgData name="Alex Michel" userId="8ee811fcbdeb21e1" providerId="LiveId" clId="{E5B6BE55-8CBE-4D37-A898-7AEBD65EB309}" dt="2021-08-04T01:56:14.889" v="556" actId="1076"/>
          <ac:spMkLst>
            <pc:docMk/>
            <pc:sldMk cId="2419904182" sldId="321"/>
            <ac:spMk id="6" creationId="{14814907-3154-4AA7-AE20-E1823D5697CB}"/>
          </ac:spMkLst>
        </pc:spChg>
        <pc:graphicFrameChg chg="del">
          <ac:chgData name="Alex Michel" userId="8ee811fcbdeb21e1" providerId="LiveId" clId="{E5B6BE55-8CBE-4D37-A898-7AEBD65EB309}" dt="2021-08-04T01:39:11.637" v="35" actId="478"/>
          <ac:graphicFrameMkLst>
            <pc:docMk/>
            <pc:sldMk cId="2419904182" sldId="321"/>
            <ac:graphicFrameMk id="7" creationId="{AA6AFD20-91D0-407D-B288-80402EBB49B8}"/>
          </ac:graphicFrameMkLst>
        </pc:graphicFrameChg>
        <pc:graphicFrameChg chg="add mod modGraphic">
          <ac:chgData name="Alex Michel" userId="8ee811fcbdeb21e1" providerId="LiveId" clId="{E5B6BE55-8CBE-4D37-A898-7AEBD65EB309}" dt="2021-08-04T02:04:10.917" v="684"/>
          <ac:graphicFrameMkLst>
            <pc:docMk/>
            <pc:sldMk cId="2419904182" sldId="321"/>
            <ac:graphicFrameMk id="8" creationId="{93378D65-F152-4875-A0E3-BF258CE52758}"/>
          </ac:graphicFrameMkLst>
        </pc:graphicFrameChg>
      </pc:sldChg>
    </pc:docChg>
  </pc:docChgLst>
  <pc:docChgLst>
    <pc:chgData name="Alex Michel" userId="8ee811fcbdeb21e1" providerId="LiveId" clId="{1377BA2B-5179-408A-8847-3E02C26011E7}"/>
    <pc:docChg chg="undo custSel delSld modSld">
      <pc:chgData name="Alex Michel" userId="8ee811fcbdeb21e1" providerId="LiveId" clId="{1377BA2B-5179-408A-8847-3E02C26011E7}" dt="2021-08-03T19:53:14.601" v="444" actId="20577"/>
      <pc:docMkLst>
        <pc:docMk/>
      </pc:docMkLst>
      <pc:sldChg chg="modSp mod">
        <pc:chgData name="Alex Michel" userId="8ee811fcbdeb21e1" providerId="LiveId" clId="{1377BA2B-5179-408A-8847-3E02C26011E7}" dt="2021-08-03T19:33:39.174" v="23" actId="20577"/>
        <pc:sldMkLst>
          <pc:docMk/>
          <pc:sldMk cId="1698955548" sldId="264"/>
        </pc:sldMkLst>
        <pc:spChg chg="mod">
          <ac:chgData name="Alex Michel" userId="8ee811fcbdeb21e1" providerId="LiveId" clId="{1377BA2B-5179-408A-8847-3E02C26011E7}" dt="2021-08-03T19:33:39.174" v="23" actId="20577"/>
          <ac:spMkLst>
            <pc:docMk/>
            <pc:sldMk cId="1698955548" sldId="264"/>
            <ac:spMk id="8" creationId="{6E745645-8A03-4E8B-9EA5-21F658B3D1A4}"/>
          </ac:spMkLst>
        </pc:spChg>
      </pc:sldChg>
      <pc:sldChg chg="modSp mod">
        <pc:chgData name="Alex Michel" userId="8ee811fcbdeb21e1" providerId="LiveId" clId="{1377BA2B-5179-408A-8847-3E02C26011E7}" dt="2021-08-03T19:53:14.601" v="444" actId="20577"/>
        <pc:sldMkLst>
          <pc:docMk/>
          <pc:sldMk cId="3200711529" sldId="288"/>
        </pc:sldMkLst>
        <pc:spChg chg="mod">
          <ac:chgData name="Alex Michel" userId="8ee811fcbdeb21e1" providerId="LiveId" clId="{1377BA2B-5179-408A-8847-3E02C26011E7}" dt="2021-08-03T19:53:01.881" v="437" actId="20577"/>
          <ac:spMkLst>
            <pc:docMk/>
            <pc:sldMk cId="3200711529" sldId="288"/>
            <ac:spMk id="5" creationId="{3151BEF9-FE53-8947-8CC9-2A75EB6C76B6}"/>
          </ac:spMkLst>
        </pc:spChg>
        <pc:spChg chg="mod">
          <ac:chgData name="Alex Michel" userId="8ee811fcbdeb21e1" providerId="LiveId" clId="{1377BA2B-5179-408A-8847-3E02C26011E7}" dt="2021-08-03T19:53:14.601" v="444" actId="20577"/>
          <ac:spMkLst>
            <pc:docMk/>
            <pc:sldMk cId="3200711529" sldId="288"/>
            <ac:spMk id="6" creationId="{C64B46AA-F665-774D-AB4E-A35E919F2168}"/>
          </ac:spMkLst>
        </pc:spChg>
      </pc:sldChg>
      <pc:sldChg chg="addSp delSp modSp mod">
        <pc:chgData name="Alex Michel" userId="8ee811fcbdeb21e1" providerId="LiveId" clId="{1377BA2B-5179-408A-8847-3E02C26011E7}" dt="2021-08-03T19:34:16.552" v="27" actId="20577"/>
        <pc:sldMkLst>
          <pc:docMk/>
          <pc:sldMk cId="3282483440" sldId="294"/>
        </pc:sldMkLst>
        <pc:spChg chg="mod">
          <ac:chgData name="Alex Michel" userId="8ee811fcbdeb21e1" providerId="LiveId" clId="{1377BA2B-5179-408A-8847-3E02C26011E7}" dt="2021-08-03T19:34:16.552" v="27" actId="20577"/>
          <ac:spMkLst>
            <pc:docMk/>
            <pc:sldMk cId="3282483440" sldId="294"/>
            <ac:spMk id="5" creationId="{D50A6859-9F23-47A0-A1F8-43F041B2C434}"/>
          </ac:spMkLst>
        </pc:spChg>
        <pc:graphicFrameChg chg="add del mod">
          <ac:chgData name="Alex Michel" userId="8ee811fcbdeb21e1" providerId="LiveId" clId="{1377BA2B-5179-408A-8847-3E02C26011E7}" dt="2021-08-03T19:34:05.229" v="25"/>
          <ac:graphicFrameMkLst>
            <pc:docMk/>
            <pc:sldMk cId="3282483440" sldId="294"/>
            <ac:graphicFrameMk id="4" creationId="{5BC1E009-3A76-4008-83FA-B40E1BDC8AE3}"/>
          </ac:graphicFrameMkLst>
        </pc:graphicFrameChg>
      </pc:sldChg>
      <pc:sldChg chg="modSp mod">
        <pc:chgData name="Alex Michel" userId="8ee811fcbdeb21e1" providerId="LiveId" clId="{1377BA2B-5179-408A-8847-3E02C26011E7}" dt="2021-08-03T19:35:09.768" v="28"/>
        <pc:sldMkLst>
          <pc:docMk/>
          <pc:sldMk cId="1877009254" sldId="295"/>
        </pc:sldMkLst>
        <pc:spChg chg="mod">
          <ac:chgData name="Alex Michel" userId="8ee811fcbdeb21e1" providerId="LiveId" clId="{1377BA2B-5179-408A-8847-3E02C26011E7}" dt="2021-08-03T19:35:09.768" v="28"/>
          <ac:spMkLst>
            <pc:docMk/>
            <pc:sldMk cId="1877009254" sldId="295"/>
            <ac:spMk id="6" creationId="{E46DA307-9DAA-430C-A73E-5D9B484270DC}"/>
          </ac:spMkLst>
        </pc:spChg>
      </pc:sldChg>
      <pc:sldChg chg="modSp mod">
        <pc:chgData name="Alex Michel" userId="8ee811fcbdeb21e1" providerId="LiveId" clId="{1377BA2B-5179-408A-8847-3E02C26011E7}" dt="2021-08-03T19:35:26.525" v="30" actId="1076"/>
        <pc:sldMkLst>
          <pc:docMk/>
          <pc:sldMk cId="3542732324" sldId="314"/>
        </pc:sldMkLst>
        <pc:spChg chg="mod">
          <ac:chgData name="Alex Michel" userId="8ee811fcbdeb21e1" providerId="LiveId" clId="{1377BA2B-5179-408A-8847-3E02C26011E7}" dt="2021-08-03T19:35:26.525" v="30" actId="1076"/>
          <ac:spMkLst>
            <pc:docMk/>
            <pc:sldMk cId="3542732324" sldId="314"/>
            <ac:spMk id="5" creationId="{C8552F30-FF98-4684-BA3D-F94A2C814FC6}"/>
          </ac:spMkLst>
        </pc:spChg>
      </pc:sldChg>
      <pc:sldChg chg="modSp mod">
        <pc:chgData name="Alex Michel" userId="8ee811fcbdeb21e1" providerId="LiveId" clId="{1377BA2B-5179-408A-8847-3E02C26011E7}" dt="2021-08-03T19:37:02.983" v="56" actId="1076"/>
        <pc:sldMkLst>
          <pc:docMk/>
          <pc:sldMk cId="2552699529" sldId="315"/>
        </pc:sldMkLst>
        <pc:spChg chg="mod">
          <ac:chgData name="Alex Michel" userId="8ee811fcbdeb21e1" providerId="LiveId" clId="{1377BA2B-5179-408A-8847-3E02C26011E7}" dt="2021-08-03T19:37:02.983" v="56" actId="1076"/>
          <ac:spMkLst>
            <pc:docMk/>
            <pc:sldMk cId="2552699529" sldId="315"/>
            <ac:spMk id="6" creationId="{B2268D26-5735-41B1-ABCF-F03909958442}"/>
          </ac:spMkLst>
        </pc:spChg>
      </pc:sldChg>
      <pc:sldChg chg="del">
        <pc:chgData name="Alex Michel" userId="8ee811fcbdeb21e1" providerId="LiveId" clId="{1377BA2B-5179-408A-8847-3E02C26011E7}" dt="2021-08-03T19:37:21.080" v="57" actId="47"/>
        <pc:sldMkLst>
          <pc:docMk/>
          <pc:sldMk cId="2360433796" sldId="316"/>
        </pc:sldMkLst>
      </pc:sldChg>
      <pc:sldChg chg="addSp delSp modSp mod">
        <pc:chgData name="Alex Michel" userId="8ee811fcbdeb21e1" providerId="LiveId" clId="{1377BA2B-5179-408A-8847-3E02C26011E7}" dt="2021-08-03T19:52:24.948" v="431" actId="1076"/>
        <pc:sldMkLst>
          <pc:docMk/>
          <pc:sldMk cId="2419904182" sldId="321"/>
        </pc:sldMkLst>
        <pc:spChg chg="mod">
          <ac:chgData name="Alex Michel" userId="8ee811fcbdeb21e1" providerId="LiveId" clId="{1377BA2B-5179-408A-8847-3E02C26011E7}" dt="2021-08-03T19:38:59.532" v="119" actId="1076"/>
          <ac:spMkLst>
            <pc:docMk/>
            <pc:sldMk cId="2419904182" sldId="321"/>
            <ac:spMk id="6" creationId="{14814907-3154-4AA7-AE20-E1823D5697CB}"/>
          </ac:spMkLst>
        </pc:spChg>
        <pc:graphicFrameChg chg="add mod modGraphic">
          <ac:chgData name="Alex Michel" userId="8ee811fcbdeb21e1" providerId="LiveId" clId="{1377BA2B-5179-408A-8847-3E02C26011E7}" dt="2021-08-03T19:52:24.948" v="431" actId="1076"/>
          <ac:graphicFrameMkLst>
            <pc:docMk/>
            <pc:sldMk cId="2419904182" sldId="321"/>
            <ac:graphicFrameMk id="7" creationId="{AA6AFD20-91D0-407D-B288-80402EBB49B8}"/>
          </ac:graphicFrameMkLst>
        </pc:graphicFrameChg>
        <pc:graphicFrameChg chg="del">
          <ac:chgData name="Alex Michel" userId="8ee811fcbdeb21e1" providerId="LiveId" clId="{1377BA2B-5179-408A-8847-3E02C26011E7}" dt="2021-08-03T19:37:35.199" v="58" actId="478"/>
          <ac:graphicFrameMkLst>
            <pc:docMk/>
            <pc:sldMk cId="2419904182" sldId="321"/>
            <ac:graphicFrameMk id="18" creationId="{275DF822-E831-4603-A3FE-39EDC3552A27}"/>
          </ac:graphicFrameMkLst>
        </pc:graphicFrameChg>
      </pc:sldChg>
    </pc:docChg>
  </pc:docChgLst>
  <pc:docChgLst>
    <pc:chgData name="Alex Michel" userId="8ee811fcbdeb21e1" providerId="LiveId" clId="{EF1A5FC3-11B2-4D72-A462-577418FDE1A3}"/>
    <pc:docChg chg="undo custSel delSld modSld">
      <pc:chgData name="Alex Michel" userId="8ee811fcbdeb21e1" providerId="LiveId" clId="{EF1A5FC3-11B2-4D72-A462-577418FDE1A3}" dt="2022-08-09T15:08:16.728" v="325" actId="20577"/>
      <pc:docMkLst>
        <pc:docMk/>
      </pc:docMkLst>
      <pc:sldChg chg="del">
        <pc:chgData name="Alex Michel" userId="8ee811fcbdeb21e1" providerId="LiveId" clId="{EF1A5FC3-11B2-4D72-A462-577418FDE1A3}" dt="2022-08-09T15:08:09.511" v="323" actId="47"/>
        <pc:sldMkLst>
          <pc:docMk/>
          <pc:sldMk cId="2696955668" sldId="258"/>
        </pc:sldMkLst>
      </pc:sldChg>
      <pc:sldChg chg="modSp mod">
        <pc:chgData name="Alex Michel" userId="8ee811fcbdeb21e1" providerId="LiveId" clId="{EF1A5FC3-11B2-4D72-A462-577418FDE1A3}" dt="2022-08-09T15:08:16.728" v="325" actId="20577"/>
        <pc:sldMkLst>
          <pc:docMk/>
          <pc:sldMk cId="1698955548" sldId="264"/>
        </pc:sldMkLst>
        <pc:spChg chg="mod">
          <ac:chgData name="Alex Michel" userId="8ee811fcbdeb21e1" providerId="LiveId" clId="{EF1A5FC3-11B2-4D72-A462-577418FDE1A3}" dt="2022-08-09T15:08:16.728" v="325" actId="20577"/>
          <ac:spMkLst>
            <pc:docMk/>
            <pc:sldMk cId="1698955548" sldId="264"/>
            <ac:spMk id="7" creationId="{82AB33D0-1F3B-8B40-96A7-26E9007511D0}"/>
          </ac:spMkLst>
        </pc:spChg>
      </pc:sldChg>
      <pc:sldChg chg="del">
        <pc:chgData name="Alex Michel" userId="8ee811fcbdeb21e1" providerId="LiveId" clId="{EF1A5FC3-11B2-4D72-A462-577418FDE1A3}" dt="2022-08-09T15:07:15.908" v="315" actId="47"/>
        <pc:sldMkLst>
          <pc:docMk/>
          <pc:sldMk cId="3200711529" sldId="288"/>
        </pc:sldMkLst>
      </pc:sldChg>
      <pc:sldChg chg="del">
        <pc:chgData name="Alex Michel" userId="8ee811fcbdeb21e1" providerId="LiveId" clId="{EF1A5FC3-11B2-4D72-A462-577418FDE1A3}" dt="2022-08-09T15:07:03.716" v="310" actId="47"/>
        <pc:sldMkLst>
          <pc:docMk/>
          <pc:sldMk cId="644846658" sldId="298"/>
        </pc:sldMkLst>
      </pc:sldChg>
      <pc:sldChg chg="del">
        <pc:chgData name="Alex Michel" userId="8ee811fcbdeb21e1" providerId="LiveId" clId="{EF1A5FC3-11B2-4D72-A462-577418FDE1A3}" dt="2022-08-09T15:07:05.203" v="311" actId="47"/>
        <pc:sldMkLst>
          <pc:docMk/>
          <pc:sldMk cId="1037531528" sldId="299"/>
        </pc:sldMkLst>
      </pc:sldChg>
      <pc:sldChg chg="del">
        <pc:chgData name="Alex Michel" userId="8ee811fcbdeb21e1" providerId="LiveId" clId="{EF1A5FC3-11B2-4D72-A462-577418FDE1A3}" dt="2022-08-09T15:07:06.359" v="312" actId="47"/>
        <pc:sldMkLst>
          <pc:docMk/>
          <pc:sldMk cId="3739106233" sldId="300"/>
        </pc:sldMkLst>
      </pc:sldChg>
      <pc:sldChg chg="del">
        <pc:chgData name="Alex Michel" userId="8ee811fcbdeb21e1" providerId="LiveId" clId="{EF1A5FC3-11B2-4D72-A462-577418FDE1A3}" dt="2022-08-09T15:07:07.132" v="313" actId="47"/>
        <pc:sldMkLst>
          <pc:docMk/>
          <pc:sldMk cId="1648961791" sldId="301"/>
        </pc:sldMkLst>
      </pc:sldChg>
      <pc:sldChg chg="del">
        <pc:chgData name="Alex Michel" userId="8ee811fcbdeb21e1" providerId="LiveId" clId="{EF1A5FC3-11B2-4D72-A462-577418FDE1A3}" dt="2022-08-09T15:07:11.749" v="314" actId="47"/>
        <pc:sldMkLst>
          <pc:docMk/>
          <pc:sldMk cId="1787988459" sldId="302"/>
        </pc:sldMkLst>
      </pc:sldChg>
      <pc:sldChg chg="del">
        <pc:chgData name="Alex Michel" userId="8ee811fcbdeb21e1" providerId="LiveId" clId="{EF1A5FC3-11B2-4D72-A462-577418FDE1A3}" dt="2022-08-09T15:07:18.203" v="316" actId="47"/>
        <pc:sldMkLst>
          <pc:docMk/>
          <pc:sldMk cId="3773108860" sldId="304"/>
        </pc:sldMkLst>
      </pc:sldChg>
      <pc:sldChg chg="del">
        <pc:chgData name="Alex Michel" userId="8ee811fcbdeb21e1" providerId="LiveId" clId="{EF1A5FC3-11B2-4D72-A462-577418FDE1A3}" dt="2022-08-09T15:07:48.455" v="321" actId="47"/>
        <pc:sldMkLst>
          <pc:docMk/>
          <pc:sldMk cId="1831572658" sldId="307"/>
        </pc:sldMkLst>
      </pc:sldChg>
      <pc:sldChg chg="del">
        <pc:chgData name="Alex Michel" userId="8ee811fcbdeb21e1" providerId="LiveId" clId="{EF1A5FC3-11B2-4D72-A462-577418FDE1A3}" dt="2022-08-09T15:07:43.968" v="320" actId="47"/>
        <pc:sldMkLst>
          <pc:docMk/>
          <pc:sldMk cId="1282227764" sldId="308"/>
        </pc:sldMkLst>
      </pc:sldChg>
      <pc:sldChg chg="del">
        <pc:chgData name="Alex Michel" userId="8ee811fcbdeb21e1" providerId="LiveId" clId="{EF1A5FC3-11B2-4D72-A462-577418FDE1A3}" dt="2022-08-09T15:07:40.088" v="318" actId="47"/>
        <pc:sldMkLst>
          <pc:docMk/>
          <pc:sldMk cId="2664610523" sldId="309"/>
        </pc:sldMkLst>
      </pc:sldChg>
      <pc:sldChg chg="del">
        <pc:chgData name="Alex Michel" userId="8ee811fcbdeb21e1" providerId="LiveId" clId="{EF1A5FC3-11B2-4D72-A462-577418FDE1A3}" dt="2022-08-09T15:07:41.156" v="319" actId="47"/>
        <pc:sldMkLst>
          <pc:docMk/>
          <pc:sldMk cId="373792949" sldId="311"/>
        </pc:sldMkLst>
      </pc:sldChg>
      <pc:sldChg chg="del">
        <pc:chgData name="Alex Michel" userId="8ee811fcbdeb21e1" providerId="LiveId" clId="{EF1A5FC3-11B2-4D72-A462-577418FDE1A3}" dt="2022-08-09T15:07:55.350" v="322" actId="47"/>
        <pc:sldMkLst>
          <pc:docMk/>
          <pc:sldMk cId="2204765661" sldId="313"/>
        </pc:sldMkLst>
      </pc:sldChg>
      <pc:sldChg chg="del">
        <pc:chgData name="Alex Michel" userId="8ee811fcbdeb21e1" providerId="LiveId" clId="{EF1A5FC3-11B2-4D72-A462-577418FDE1A3}" dt="2022-08-09T15:07:02.744" v="309" actId="47"/>
        <pc:sldMkLst>
          <pc:docMk/>
          <pc:sldMk cId="4090315271" sldId="317"/>
        </pc:sldMkLst>
      </pc:sldChg>
      <pc:sldChg chg="addSp delSp mod">
        <pc:chgData name="Alex Michel" userId="8ee811fcbdeb21e1" providerId="LiveId" clId="{EF1A5FC3-11B2-4D72-A462-577418FDE1A3}" dt="2022-08-09T15:06:40.763" v="308" actId="478"/>
        <pc:sldMkLst>
          <pc:docMk/>
          <pc:sldMk cId="3345830836" sldId="318"/>
        </pc:sldMkLst>
        <pc:spChg chg="add del">
          <ac:chgData name="Alex Michel" userId="8ee811fcbdeb21e1" providerId="LiveId" clId="{EF1A5FC3-11B2-4D72-A462-577418FDE1A3}" dt="2022-08-09T15:06:40.763" v="308" actId="478"/>
          <ac:spMkLst>
            <pc:docMk/>
            <pc:sldMk cId="3345830836" sldId="318"/>
            <ac:spMk id="12" creationId="{519BC53B-54D7-4F36-BB23-D6BA3531B514}"/>
          </ac:spMkLst>
        </pc:spChg>
      </pc:sldChg>
      <pc:sldChg chg="delSp modSp mod modClrScheme chgLayout">
        <pc:chgData name="Alex Michel" userId="8ee811fcbdeb21e1" providerId="LiveId" clId="{EF1A5FC3-11B2-4D72-A462-577418FDE1A3}" dt="2022-08-09T15:06:07.359" v="306" actId="1076"/>
        <pc:sldMkLst>
          <pc:docMk/>
          <pc:sldMk cId="2419904182" sldId="321"/>
        </pc:sldMkLst>
        <pc:spChg chg="mod">
          <ac:chgData name="Alex Michel" userId="8ee811fcbdeb21e1" providerId="LiveId" clId="{EF1A5FC3-11B2-4D72-A462-577418FDE1A3}" dt="2022-08-09T15:05:57.829" v="303" actId="14100"/>
          <ac:spMkLst>
            <pc:docMk/>
            <pc:sldMk cId="2419904182" sldId="321"/>
            <ac:spMk id="2" creationId="{5A75B0F2-F2CA-D144-8A8B-AA62FEA378A7}"/>
          </ac:spMkLst>
        </pc:spChg>
        <pc:spChg chg="del">
          <ac:chgData name="Alex Michel" userId="8ee811fcbdeb21e1" providerId="LiveId" clId="{EF1A5FC3-11B2-4D72-A462-577418FDE1A3}" dt="2022-08-09T15:05:37.477" v="297" actId="478"/>
          <ac:spMkLst>
            <pc:docMk/>
            <pc:sldMk cId="2419904182" sldId="321"/>
            <ac:spMk id="5" creationId="{4DAB3E4A-A1EE-46E0-A8E5-6B2EBCCDACC2}"/>
          </ac:spMkLst>
        </pc:spChg>
        <pc:spChg chg="del mod">
          <ac:chgData name="Alex Michel" userId="8ee811fcbdeb21e1" providerId="LiveId" clId="{EF1A5FC3-11B2-4D72-A462-577418FDE1A3}" dt="2022-08-09T15:05:37.477" v="299"/>
          <ac:spMkLst>
            <pc:docMk/>
            <pc:sldMk cId="2419904182" sldId="321"/>
            <ac:spMk id="6" creationId="{14814907-3154-4AA7-AE20-E1823D5697CB}"/>
          </ac:spMkLst>
        </pc:spChg>
        <pc:graphicFrameChg chg="mod modGraphic">
          <ac:chgData name="Alex Michel" userId="8ee811fcbdeb21e1" providerId="LiveId" clId="{EF1A5FC3-11B2-4D72-A462-577418FDE1A3}" dt="2022-08-09T15:06:07.359" v="306" actId="1076"/>
          <ac:graphicFrameMkLst>
            <pc:docMk/>
            <pc:sldMk cId="2419904182" sldId="321"/>
            <ac:graphicFrameMk id="8" creationId="{93378D65-F152-4875-A0E3-BF258CE52758}"/>
          </ac:graphicFrameMkLst>
        </pc:graphicFrameChg>
      </pc:sldChg>
      <pc:sldChg chg="del">
        <pc:chgData name="Alex Michel" userId="8ee811fcbdeb21e1" providerId="LiveId" clId="{EF1A5FC3-11B2-4D72-A462-577418FDE1A3}" dt="2022-08-09T15:07:26.135" v="317" actId="47"/>
        <pc:sldMkLst>
          <pc:docMk/>
          <pc:sldMk cId="2423579957" sldId="3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A30B9-1027-0E4B-BEA3-401602967326}" type="datetimeFigureOut">
              <a:rPr lang="pt-BR" smtClean="0"/>
              <a:t>09/08/2023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EA15D-D5B3-B14E-A5C5-84DFBADD3837}" type="slidenum">
              <a:rPr lang="pt-BR" smtClean="0"/>
              <a:t>‹nº›</a:t>
            </a:fld>
            <a:endParaRPr lang="pt-BR"/>
          </a:p>
        </p:txBody>
      </p:sp>
    </p:spTree>
    <p:extLst>
      <p:ext uri="{BB962C8B-B14F-4D97-AF65-F5344CB8AC3E}">
        <p14:creationId xmlns:p14="http://schemas.microsoft.com/office/powerpoint/2010/main" val="114677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F2848621-4C8A-394A-B561-2DD24F4F8020}"/>
              </a:ext>
            </a:extLst>
          </p:cNvPr>
          <p:cNvPicPr>
            <a:picLocks noChangeAspect="1"/>
          </p:cNvPicPr>
          <p:nvPr userDrawn="1"/>
        </p:nvPicPr>
        <p:blipFill>
          <a:blip r:embed="rId2"/>
          <a:srcRect/>
          <a:stretch/>
        </p:blipFill>
        <p:spPr>
          <a:xfrm>
            <a:off x="1084" y="1220"/>
            <a:ext cx="12189831" cy="6856779"/>
          </a:xfrm>
          <a:prstGeom prst="rect">
            <a:avLst/>
          </a:prstGeom>
        </p:spPr>
      </p:pic>
    </p:spTree>
    <p:extLst>
      <p:ext uri="{BB962C8B-B14F-4D97-AF65-F5344CB8AC3E}">
        <p14:creationId xmlns:p14="http://schemas.microsoft.com/office/powerpoint/2010/main" val="3058112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7AC37639-2786-4642-84E9-244550484C1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67266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5795C88B-77F6-2940-BF14-7C8F5CDA92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169" y="1221"/>
            <a:ext cx="12189831" cy="6856779"/>
          </a:xfrm>
          <a:prstGeom prst="rect">
            <a:avLst/>
          </a:prstGeom>
        </p:spPr>
      </p:pic>
    </p:spTree>
    <p:extLst>
      <p:ext uri="{BB962C8B-B14F-4D97-AF65-F5344CB8AC3E}">
        <p14:creationId xmlns:p14="http://schemas.microsoft.com/office/powerpoint/2010/main" val="2454961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35B31BF8-EB26-5F4D-800B-DD2C1922FAA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id="{D5BA6278-E0F6-614E-A8CA-4229293D1EB2}"/>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p:blipFill>
        <p:spPr>
          <a:xfrm>
            <a:off x="11939374" y="208361"/>
            <a:ext cx="125246" cy="234836"/>
          </a:xfrm>
          <a:prstGeom prst="rect">
            <a:avLst/>
          </a:prstGeom>
        </p:spPr>
      </p:pic>
    </p:spTree>
    <p:extLst>
      <p:ext uri="{BB962C8B-B14F-4D97-AF65-F5344CB8AC3E}">
        <p14:creationId xmlns:p14="http://schemas.microsoft.com/office/powerpoint/2010/main" val="64439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Imagem 4" descr="Uma imagem contendo monitor, computador&#10;&#10;Descrição gerada automaticamente">
            <a:extLst>
              <a:ext uri="{FF2B5EF4-FFF2-40B4-BE49-F238E27FC236}">
                <a16:creationId xmlns:a16="http://schemas.microsoft.com/office/drawing/2014/main" id="{7603E222-44F9-DE4A-AD4F-DBCA8AF2D9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7DC2EF4D-CD98-D843-9B90-D7CAB3CFD93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p:blipFill>
        <p:spPr>
          <a:xfrm>
            <a:off x="11939374" y="208361"/>
            <a:ext cx="125246" cy="234836"/>
          </a:xfrm>
          <a:prstGeom prst="rect">
            <a:avLst/>
          </a:prstGeom>
        </p:spPr>
      </p:pic>
    </p:spTree>
    <p:extLst>
      <p:ext uri="{BB962C8B-B14F-4D97-AF65-F5344CB8AC3E}">
        <p14:creationId xmlns:p14="http://schemas.microsoft.com/office/powerpoint/2010/main" val="3259519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e Texto Vertical">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9F68C745-E60F-7D43-875A-BDC4F0F2B0B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id="{1C0240E8-B009-2244-8A2F-406B670623D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p:blipFill>
        <p:spPr>
          <a:xfrm>
            <a:off x="441863" y="456345"/>
            <a:ext cx="125246" cy="234836"/>
          </a:xfrm>
          <a:prstGeom prst="rect">
            <a:avLst/>
          </a:prstGeom>
        </p:spPr>
      </p:pic>
    </p:spTree>
    <p:extLst>
      <p:ext uri="{BB962C8B-B14F-4D97-AF65-F5344CB8AC3E}">
        <p14:creationId xmlns:p14="http://schemas.microsoft.com/office/powerpoint/2010/main" val="3052451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013CA2A-8F36-8246-BC41-ED6E4B4E902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id="{68741E66-9A4D-4145-8982-DA6E3307630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p:blipFill>
        <p:spPr>
          <a:xfrm>
            <a:off x="11630210" y="3830652"/>
            <a:ext cx="125246" cy="234836"/>
          </a:xfrm>
          <a:prstGeom prst="rect">
            <a:avLst/>
          </a:prstGeom>
        </p:spPr>
      </p:pic>
    </p:spTree>
    <p:extLst>
      <p:ext uri="{BB962C8B-B14F-4D97-AF65-F5344CB8AC3E}">
        <p14:creationId xmlns:p14="http://schemas.microsoft.com/office/powerpoint/2010/main" val="2159854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ítulo e Texto Vertical">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9F68C745-E60F-7D43-875A-BDC4F0F2B0BD}"/>
              </a:ext>
            </a:extLst>
          </p:cNvPr>
          <p:cNvPicPr>
            <a:picLocks noChangeAspect="1"/>
          </p:cNvPicPr>
          <p:nvPr userDrawn="1"/>
        </p:nvPicPr>
        <p:blipFill>
          <a:blip r:embed="rId2"/>
          <a:srcRect/>
          <a:stretch/>
        </p:blipFill>
        <p:spPr>
          <a:xfrm>
            <a:off x="0" y="0"/>
            <a:ext cx="12192000" cy="6858000"/>
          </a:xfrm>
          <a:prstGeom prst="rect">
            <a:avLst/>
          </a:prstGeom>
        </p:spPr>
      </p:pic>
      <p:pic>
        <p:nvPicPr>
          <p:cNvPr id="4" name="Gráfico 3">
            <a:extLst>
              <a:ext uri="{FF2B5EF4-FFF2-40B4-BE49-F238E27FC236}">
                <a16:creationId xmlns:a16="http://schemas.microsoft.com/office/drawing/2014/main" id="{37F711ED-ED2B-5A40-81EA-891BD29ACF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41863" y="455423"/>
            <a:ext cx="125246" cy="235758"/>
          </a:xfrm>
          <a:prstGeom prst="rect">
            <a:avLst/>
          </a:prstGeom>
        </p:spPr>
      </p:pic>
    </p:spTree>
    <p:extLst>
      <p:ext uri="{BB962C8B-B14F-4D97-AF65-F5344CB8AC3E}">
        <p14:creationId xmlns:p14="http://schemas.microsoft.com/office/powerpoint/2010/main" val="213435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 e Título Vertical">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9663731-3339-BC4B-98B0-CFC75297F654}"/>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FE1A1923-6C9F-7E46-A812-B6453A95712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41863" y="455423"/>
            <a:ext cx="125246" cy="235758"/>
          </a:xfrm>
          <a:prstGeom prst="rect">
            <a:avLst/>
          </a:prstGeom>
        </p:spPr>
      </p:pic>
    </p:spTree>
    <p:extLst>
      <p:ext uri="{BB962C8B-B14F-4D97-AF65-F5344CB8AC3E}">
        <p14:creationId xmlns:p14="http://schemas.microsoft.com/office/powerpoint/2010/main" val="300423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A42CC25F-DACB-A140-A3CB-EFCC2911B30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609"/>
            <a:ext cx="12192000" cy="6856780"/>
          </a:xfrm>
          <a:prstGeom prst="rect">
            <a:avLst/>
          </a:prstGeom>
        </p:spPr>
      </p:pic>
    </p:spTree>
    <p:extLst>
      <p:ext uri="{BB962C8B-B14F-4D97-AF65-F5344CB8AC3E}">
        <p14:creationId xmlns:p14="http://schemas.microsoft.com/office/powerpoint/2010/main" val="338345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uas Partes de Conteúdo">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A42CC25F-DACB-A140-A3CB-EFCC2911B300}"/>
              </a:ext>
            </a:extLst>
          </p:cNvPr>
          <p:cNvPicPr>
            <a:picLocks noChangeAspect="1"/>
          </p:cNvPicPr>
          <p:nvPr userDrawn="1"/>
        </p:nvPicPr>
        <p:blipFill>
          <a:blip r:embed="rId2"/>
          <a:srcRect/>
          <a:stretch/>
        </p:blipFill>
        <p:spPr>
          <a:xfrm>
            <a:off x="1084" y="609"/>
            <a:ext cx="12189831" cy="6856780"/>
          </a:xfrm>
          <a:prstGeom prst="rect">
            <a:avLst/>
          </a:prstGeom>
        </p:spPr>
      </p:pic>
    </p:spTree>
    <p:extLst>
      <p:ext uri="{BB962C8B-B14F-4D97-AF65-F5344CB8AC3E}">
        <p14:creationId xmlns:p14="http://schemas.microsoft.com/office/powerpoint/2010/main" val="512660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uas Partes de Conteúdo">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5B2C49D-4DE2-8C4A-A21D-B9CA2BB1D0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221"/>
            <a:ext cx="12189831" cy="6856779"/>
          </a:xfrm>
          <a:prstGeom prst="rect">
            <a:avLst/>
          </a:prstGeom>
        </p:spPr>
      </p:pic>
    </p:spTree>
    <p:extLst>
      <p:ext uri="{BB962C8B-B14F-4D97-AF65-F5344CB8AC3E}">
        <p14:creationId xmlns:p14="http://schemas.microsoft.com/office/powerpoint/2010/main" val="53516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uas Partes de Conteúdo">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13A8310-DF9E-BC49-9183-AD0310213C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220"/>
            <a:ext cx="12189831" cy="6856780"/>
          </a:xfrm>
          <a:prstGeom prst="rect">
            <a:avLst/>
          </a:prstGeom>
        </p:spPr>
      </p:pic>
    </p:spTree>
    <p:extLst>
      <p:ext uri="{BB962C8B-B14F-4D97-AF65-F5344CB8AC3E}">
        <p14:creationId xmlns:p14="http://schemas.microsoft.com/office/powerpoint/2010/main" val="112828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CC3D9A1-AC98-A946-A001-4EF6815B703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219"/>
            <a:ext cx="12189832" cy="6856781"/>
          </a:xfrm>
          <a:prstGeom prst="rect">
            <a:avLst/>
          </a:prstGeom>
        </p:spPr>
      </p:pic>
    </p:spTree>
    <p:extLst>
      <p:ext uri="{BB962C8B-B14F-4D97-AF65-F5344CB8AC3E}">
        <p14:creationId xmlns:p14="http://schemas.microsoft.com/office/powerpoint/2010/main" val="58330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pic>
        <p:nvPicPr>
          <p:cNvPr id="3" name="Imagem 2" descr="Mulher segurando computador portátil&#10;&#10;Descrição gerada automaticamente">
            <a:extLst>
              <a:ext uri="{FF2B5EF4-FFF2-40B4-BE49-F238E27FC236}">
                <a16:creationId xmlns:a16="http://schemas.microsoft.com/office/drawing/2014/main" id="{1FC89D8F-428F-A14E-B994-BEC7D8FC5A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749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98D894F-308F-8843-9DE3-7E6C44FCD53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2616"/>
            <a:ext cx="12192000" cy="6858000"/>
          </a:xfrm>
          <a:prstGeom prst="rect">
            <a:avLst/>
          </a:prstGeom>
        </p:spPr>
      </p:pic>
    </p:spTree>
    <p:extLst>
      <p:ext uri="{BB962C8B-B14F-4D97-AF65-F5344CB8AC3E}">
        <p14:creationId xmlns:p14="http://schemas.microsoft.com/office/powerpoint/2010/main" val="110435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6A3370-CEBF-894A-B17A-C029E9EA79AD}"/>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BC555E12-B4FA-6D40-894D-E2FA012E6C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F8010EB-BD20-8541-B81B-53418A950CD2}"/>
              </a:ext>
            </a:extLst>
          </p:cNvPr>
          <p:cNvSpPr>
            <a:spLocks noGrp="1"/>
          </p:cNvSpPr>
          <p:nvPr>
            <p:ph type="dt" sz="half" idx="10"/>
          </p:nvPr>
        </p:nvSpPr>
        <p:spPr/>
        <p:txBody>
          <a:bodyPr/>
          <a:lstStyle/>
          <a:p>
            <a:fld id="{ED9E68EB-E9F6-FB45-8681-3F3ED4CE732E}" type="datetimeFigureOut">
              <a:rPr lang="pt-BR" smtClean="0"/>
              <a:t>09/08/2023</a:t>
            </a:fld>
            <a:endParaRPr lang="pt-BR"/>
          </a:p>
        </p:txBody>
      </p:sp>
      <p:sp>
        <p:nvSpPr>
          <p:cNvPr id="5" name="Espaço Reservado para Rodapé 4">
            <a:extLst>
              <a:ext uri="{FF2B5EF4-FFF2-40B4-BE49-F238E27FC236}">
                <a16:creationId xmlns:a16="http://schemas.microsoft.com/office/drawing/2014/main" id="{35793F31-79C5-6C46-8A1F-BBA184395DA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B82C188-55CA-FB40-9961-204E38FBFB2C}"/>
              </a:ext>
            </a:extLst>
          </p:cNvPr>
          <p:cNvSpPr>
            <a:spLocks noGrp="1"/>
          </p:cNvSpPr>
          <p:nvPr>
            <p:ph type="sldNum" sz="quarter" idx="12"/>
          </p:nvPr>
        </p:nvSpPr>
        <p:spPr/>
        <p:txBody>
          <a:bodyPr/>
          <a:lstStyle/>
          <a:p>
            <a:fld id="{5D239CA3-63FC-3946-91B4-1C5FE5DCE369}" type="slidenum">
              <a:rPr lang="pt-BR" smtClean="0"/>
              <a:t>‹nº›</a:t>
            </a:fld>
            <a:endParaRPr lang="pt-BR"/>
          </a:p>
        </p:txBody>
      </p:sp>
      <p:pic>
        <p:nvPicPr>
          <p:cNvPr id="7" name="Imagem 6">
            <a:extLst>
              <a:ext uri="{FF2B5EF4-FFF2-40B4-BE49-F238E27FC236}">
                <a16:creationId xmlns:a16="http://schemas.microsoft.com/office/drawing/2014/main" id="{4E1847A4-FB70-8347-B9D0-B50ABCBA452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84" y="1220"/>
            <a:ext cx="12189831" cy="6856780"/>
          </a:xfrm>
          <a:prstGeom prst="rect">
            <a:avLst/>
          </a:prstGeom>
        </p:spPr>
      </p:pic>
    </p:spTree>
    <p:extLst>
      <p:ext uri="{BB962C8B-B14F-4D97-AF65-F5344CB8AC3E}">
        <p14:creationId xmlns:p14="http://schemas.microsoft.com/office/powerpoint/2010/main" val="2043967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FE022B02-4762-AF4F-95EF-09BF03FF5D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329B338-9858-DF49-BA4D-1F30A902B7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36628CF-1DB8-4D4B-9648-FBE7BF510E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9E68EB-E9F6-FB45-8681-3F3ED4CE732E}" type="datetimeFigureOut">
              <a:rPr lang="pt-BR" smtClean="0"/>
              <a:t>09/08/2023</a:t>
            </a:fld>
            <a:endParaRPr lang="pt-BR"/>
          </a:p>
        </p:txBody>
      </p:sp>
      <p:sp>
        <p:nvSpPr>
          <p:cNvPr id="5" name="Espaço Reservado para Rodapé 4">
            <a:extLst>
              <a:ext uri="{FF2B5EF4-FFF2-40B4-BE49-F238E27FC236}">
                <a16:creationId xmlns:a16="http://schemas.microsoft.com/office/drawing/2014/main" id="{04913712-7DAD-854F-A6CE-1047082ED6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0D96A488-6D63-DE4F-ACF0-997E221C15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39CA3-63FC-3946-91B4-1C5FE5DCE369}" type="slidenum">
              <a:rPr lang="pt-BR" smtClean="0"/>
              <a:t>‹nº›</a:t>
            </a:fld>
            <a:endParaRPr lang="pt-BR"/>
          </a:p>
        </p:txBody>
      </p:sp>
    </p:spTree>
    <p:extLst>
      <p:ext uri="{BB962C8B-B14F-4D97-AF65-F5344CB8AC3E}">
        <p14:creationId xmlns:p14="http://schemas.microsoft.com/office/powerpoint/2010/main" val="276118257"/>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65" r:id="rId3"/>
    <p:sldLayoutId id="2147483660" r:id="rId4"/>
    <p:sldLayoutId id="2147483661" r:id="rId5"/>
    <p:sldLayoutId id="2147483662" r:id="rId6"/>
    <p:sldLayoutId id="2147483663" r:id="rId7"/>
    <p:sldLayoutId id="2147483654" r:id="rId8"/>
    <p:sldLayoutId id="2147483649" r:id="rId9"/>
    <p:sldLayoutId id="2147483653" r:id="rId10"/>
    <p:sldLayoutId id="2147483651" r:id="rId11"/>
    <p:sldLayoutId id="2147483656" r:id="rId12"/>
    <p:sldLayoutId id="2147483655" r:id="rId13"/>
    <p:sldLayoutId id="2147483658" r:id="rId14"/>
    <p:sldLayoutId id="2147483657" r:id="rId15"/>
    <p:sldLayoutId id="2147483664"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a:extLst>
              <a:ext uri="{FF2B5EF4-FFF2-40B4-BE49-F238E27FC236}">
                <a16:creationId xmlns:a16="http://schemas.microsoft.com/office/drawing/2014/main" id="{4D8B628A-2A83-0449-B6F7-0FEBD57E77B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10327" y="1216991"/>
            <a:ext cx="4144224" cy="3985846"/>
          </a:xfrm>
          <a:prstGeom prst="rect">
            <a:avLst/>
          </a:prstGeom>
        </p:spPr>
      </p:pic>
      <p:pic>
        <p:nvPicPr>
          <p:cNvPr id="4" name="Imagem 3">
            <a:extLst>
              <a:ext uri="{FF2B5EF4-FFF2-40B4-BE49-F238E27FC236}">
                <a16:creationId xmlns:a16="http://schemas.microsoft.com/office/drawing/2014/main" id="{A3BC0169-5116-A74A-AF70-CD43525945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92792" y="490311"/>
            <a:ext cx="2775024" cy="2270474"/>
          </a:xfrm>
          <a:prstGeom prst="rect">
            <a:avLst/>
          </a:prstGeom>
        </p:spPr>
      </p:pic>
    </p:spTree>
    <p:extLst>
      <p:ext uri="{BB962C8B-B14F-4D97-AF65-F5344CB8AC3E}">
        <p14:creationId xmlns:p14="http://schemas.microsoft.com/office/powerpoint/2010/main" val="74914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4" name="Retângulo 3"/>
          <p:cNvSpPr>
            <a:spLocks noChangeArrowheads="1"/>
          </p:cNvSpPr>
          <p:nvPr/>
        </p:nvSpPr>
        <p:spPr bwMode="auto">
          <a:xfrm>
            <a:off x="684213" y="1557338"/>
            <a:ext cx="11355387" cy="2778966"/>
          </a:xfrm>
          <a:prstGeom prst="rect">
            <a:avLst/>
          </a:prstGeom>
          <a:noFill/>
          <a:ln w="9525">
            <a:solidFill>
              <a:srgbClr val="000000"/>
            </a:solidFill>
            <a:prstDash val="sysDot"/>
            <a:miter lim="800000"/>
            <a:headEnd/>
            <a:tailEnd/>
          </a:ln>
        </p:spPr>
        <p:txBody>
          <a:bodyPr wrap="square">
            <a:spAutoFit/>
          </a:bodyPr>
          <a:lstStyle/>
          <a:p>
            <a:pPr algn="just">
              <a:lnSpc>
                <a:spcPct val="107000"/>
              </a:lnSpc>
              <a:spcAft>
                <a:spcPts val="2000"/>
              </a:spcAft>
              <a:defRPr/>
            </a:pPr>
            <a:r>
              <a:rPr lang="pt-BR" sz="2200" b="1" u="sng" dirty="0">
                <a:solidFill>
                  <a:srgbClr val="FF0000"/>
                </a:solidFill>
                <a:latin typeface="Comic Sans MS" panose="030F0702030302020204" pitchFamily="66" charset="0"/>
                <a:ea typeface="Batang" panose="02030600000101010101" pitchFamily="18" charset="-127"/>
                <a:cs typeface="Calibri" panose="020F0502020204030204" pitchFamily="34" charset="0"/>
              </a:rPr>
              <a:t>Concatenação de Palavras</a:t>
            </a:r>
            <a:endParaRPr lang="pt-BR" sz="2200" b="1" u="sng"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2000"/>
              </a:spcAft>
              <a:buFont typeface="Arial" panose="020B0604020202020204"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Outro conceito muito importante quando se fala em Palavra é a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Concatenação</a:t>
            </a:r>
            <a:r>
              <a:rPr lang="pt-BR" sz="2200" dirty="0">
                <a:solidFill>
                  <a:srgbClr val="7030A0"/>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de</a:t>
            </a:r>
            <a:r>
              <a:rPr lang="pt-BR" sz="2200" dirty="0">
                <a:solidFill>
                  <a:srgbClr val="7030A0"/>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Palavras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também chamado de simplesmente de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Concatenação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p>
          <a:p>
            <a:pPr marL="342900" indent="-342900" algn="just">
              <a:lnSpc>
                <a:spcPct val="107000"/>
              </a:lnSpc>
              <a:spcAft>
                <a:spcPts val="2000"/>
              </a:spcAft>
              <a:buFont typeface="Arial" panose="020B0604020202020204" pitchFamily="34" charset="0"/>
              <a:buChar char="•"/>
              <a:defRPr/>
            </a:pP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Concatenação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palavras é uma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operação binária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 qual é aplicada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sobre um conjunto de palavra</a:t>
            </a:r>
            <a:r>
              <a:rPr lang="pt-BR" sz="2200" dirty="0">
                <a:solidFill>
                  <a:srgbClr val="7030A0"/>
                </a:solidFill>
                <a:latin typeface="Comic Sans MS" panose="030F0702030302020204" pitchFamily="66" charset="0"/>
                <a:ea typeface="Batang" panose="02030600000101010101" pitchFamily="18" charset="-127"/>
                <a:cs typeface="Calibri" panose="020F0502020204030204" pitchFamily="34" charset="0"/>
              </a:rPr>
              <a:t> </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com o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objetivo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associar a cada par de palavras uma palavra formada pela junção da primeira com a segunda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422615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4" name="Retângulo 3"/>
          <p:cNvSpPr>
            <a:spLocks noChangeArrowheads="1"/>
          </p:cNvSpPr>
          <p:nvPr/>
        </p:nvSpPr>
        <p:spPr bwMode="auto">
          <a:xfrm>
            <a:off x="521653" y="1577659"/>
            <a:ext cx="11131867" cy="3258502"/>
          </a:xfrm>
          <a:prstGeom prst="rect">
            <a:avLst/>
          </a:prstGeom>
          <a:noFill/>
          <a:ln w="9525">
            <a:solidFill>
              <a:srgbClr val="000000"/>
            </a:solidFill>
            <a:prstDash val="sysDot"/>
            <a:miter lim="800000"/>
            <a:headEnd/>
            <a:tailEnd/>
          </a:ln>
        </p:spPr>
        <p:txBody>
          <a:bodyPr wrap="square">
            <a:spAutoFit/>
          </a:bodyPr>
          <a:lstStyle/>
          <a:p>
            <a:pPr algn="just">
              <a:lnSpc>
                <a:spcPct val="107000"/>
              </a:lnSpc>
              <a:spcAft>
                <a:spcPts val="1000"/>
              </a:spcAft>
              <a:defRPr/>
            </a:pPr>
            <a:r>
              <a:rPr lang="pt-BR" sz="2200" b="1" u="sng" dirty="0">
                <a:solidFill>
                  <a:srgbClr val="FF0000"/>
                </a:solidFill>
                <a:latin typeface="Comic Sans MS" panose="030F0702030302020204" pitchFamily="66" charset="0"/>
                <a:ea typeface="Batang" panose="02030600000101010101" pitchFamily="18" charset="-127"/>
                <a:cs typeface="Calibri" panose="020F0502020204030204" pitchFamily="34" charset="0"/>
              </a:rPr>
              <a:t>Concatenação Sucessiva de Palavra</a:t>
            </a:r>
          </a:p>
          <a:p>
            <a:pPr algn="just">
              <a:lnSpc>
                <a:spcPct val="107000"/>
              </a:lnSpc>
              <a:spcAft>
                <a:spcPts val="1000"/>
              </a:spcAft>
              <a:defRPr/>
            </a:pPr>
            <a:r>
              <a:rPr lang="pt-BR" sz="22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Observe os exemplos de concatenação sucessiva a seguir. Vamos continuar supondo que </a:t>
            </a:r>
            <a:r>
              <a:rPr lang="pt-BR" sz="22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 seja uma palavra qualquer. Assim:</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algn="ctr">
              <a:lnSpc>
                <a:spcPts val="1265"/>
              </a:lnSpc>
              <a:spcAft>
                <a:spcPts val="1000"/>
              </a:spcAft>
              <a:defRPr/>
            </a:pP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b="1" baseline="30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3</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w </a:t>
            </a:r>
            <a:r>
              <a:rPr lang="pt-BR" sz="2200" b="1"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a:t>
            </a:r>
            <a:r>
              <a:rPr lang="pt-BR" sz="2200" b="1"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b="1"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 </a:t>
            </a:r>
            <a:br>
              <a:rPr lang="pt-BR" sz="2200" b="1"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b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b="1" baseline="30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1</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w</a:t>
            </a:r>
            <a:endParaRPr lang="pt-BR" sz="2200"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indent="449580">
              <a:lnSpc>
                <a:spcPts val="1265"/>
              </a:lnSpc>
              <a:spcAft>
                <a:spcPts val="1000"/>
              </a:spcAft>
              <a:defRPr/>
            </a:pPr>
            <a:r>
              <a:rPr lang="pt-BR" sz="22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Para uma </a:t>
            </a:r>
            <a:r>
              <a:rPr lang="pt-BR" sz="2200" dirty="0">
                <a:latin typeface="Comic Sans MS" panose="030F0702030302020204" pitchFamily="66" charset="0"/>
                <a:ea typeface="Times New Roman" panose="02020603050405020304" pitchFamily="18" charset="0"/>
                <a:cs typeface="Calibri" panose="020F0502020204030204" pitchFamily="34" charset="0"/>
              </a:rPr>
              <a:t>palavra</a:t>
            </a:r>
            <a:r>
              <a:rPr lang="pt-BR" sz="22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 </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a</a:t>
            </a:r>
            <a:r>
              <a:rPr lang="pt-BR" sz="22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 qualquer, temos;</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algn="ctr">
              <a:lnSpc>
                <a:spcPts val="1265"/>
              </a:lnSpc>
              <a:spcAft>
                <a:spcPts val="1000"/>
              </a:spcAft>
              <a:defRPr/>
            </a:pP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a</a:t>
            </a:r>
            <a:r>
              <a:rPr lang="pt-BR" sz="2200" b="1" baseline="30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5</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a:t>
            </a:r>
            <a:r>
              <a:rPr lang="pt-BR" sz="2200" b="1"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aaaaa</a:t>
            </a:r>
            <a:endParaRPr lang="pt-BR" sz="2200"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algn="ctr">
              <a:lnSpc>
                <a:spcPts val="1265"/>
              </a:lnSpc>
              <a:spcAft>
                <a:spcPts val="1000"/>
              </a:spcAft>
              <a:defRPr/>
            </a:pPr>
            <a:r>
              <a:rPr lang="pt-BR" sz="2200" b="1"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a</a:t>
            </a:r>
            <a:r>
              <a:rPr lang="pt-BR" sz="2200" b="1" baseline="30000"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n</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a:t>
            </a:r>
            <a:r>
              <a:rPr lang="pt-BR" sz="2200" b="1"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aaa</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a</a:t>
            </a:r>
            <a:endParaRPr lang="pt-BR" sz="2200"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marL="285750" indent="-285750" algn="just">
              <a:lnSpc>
                <a:spcPct val="107000"/>
              </a:lnSpc>
              <a:spcAft>
                <a:spcPts val="1000"/>
              </a:spcAft>
              <a:buFont typeface="Arial" panose="020B0604020202020204" pitchFamily="34" charset="0"/>
              <a:buChar char="•"/>
              <a:defRPr/>
            </a:pPr>
            <a:endParaRPr lang="pt-BR" sz="2200" dirty="0">
              <a:solidFill>
                <a:schemeClr val="accent2">
                  <a:lumMod val="75000"/>
                </a:schemeClr>
              </a:solidFill>
              <a:latin typeface="Comic Sans MS" panose="030F0702030302020204" pitchFamily="66" charset="0"/>
              <a:cs typeface="Arial" charset="0"/>
            </a:endParaRPr>
          </a:p>
        </p:txBody>
      </p:sp>
    </p:spTree>
    <p:extLst>
      <p:ext uri="{BB962C8B-B14F-4D97-AF65-F5344CB8AC3E}">
        <p14:creationId xmlns:p14="http://schemas.microsoft.com/office/powerpoint/2010/main" val="192291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5" name="Retângulo 4"/>
          <p:cNvSpPr>
            <a:spLocks noChangeArrowheads="1"/>
          </p:cNvSpPr>
          <p:nvPr/>
        </p:nvSpPr>
        <p:spPr bwMode="auto">
          <a:xfrm>
            <a:off x="250824" y="1557338"/>
            <a:ext cx="11250295" cy="4476750"/>
          </a:xfrm>
          <a:prstGeom prst="rect">
            <a:avLst/>
          </a:prstGeom>
          <a:noFill/>
          <a:ln w="9525">
            <a:solidFill>
              <a:srgbClr val="000000"/>
            </a:solidFill>
            <a:prstDash val="sysDot"/>
            <a:miter lim="800000"/>
            <a:headEnd/>
            <a:tailEnd/>
          </a:ln>
        </p:spPr>
        <p:txBody>
          <a:bodyPr wrap="square">
            <a:spAutoFit/>
          </a:bodyPr>
          <a:lstStyle/>
          <a:p>
            <a:pPr algn="just">
              <a:lnSpc>
                <a:spcPct val="107000"/>
              </a:lnSpc>
              <a:spcAft>
                <a:spcPts val="2000"/>
              </a:spcAft>
              <a:defRPr/>
            </a:pPr>
            <a:r>
              <a:rPr lang="pt-BR" sz="2200" b="1" u="sng" dirty="0">
                <a:solidFill>
                  <a:srgbClr val="FF0000"/>
                </a:solidFill>
                <a:latin typeface="Comic Sans MS" panose="030F0702030302020204" pitchFamily="66" charset="0"/>
                <a:ea typeface="Batang" panose="02030600000101010101" pitchFamily="18" charset="-127"/>
                <a:cs typeface="Calibri" panose="020F0502020204030204" pitchFamily="34" charset="0"/>
              </a:rPr>
              <a:t>Concatenação Sucessiva de Palavra</a:t>
            </a:r>
          </a:p>
          <a:p>
            <a:pPr>
              <a:lnSpc>
                <a:spcPts val="1265"/>
              </a:lnSpc>
              <a:spcAft>
                <a:spcPts val="2000"/>
              </a:spcAft>
              <a:defRPr/>
            </a:pPr>
            <a:r>
              <a:rPr lang="pt-BR" sz="20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Se ∑ representa um alfabeto, então:</a:t>
            </a:r>
          </a:p>
          <a:p>
            <a:pPr>
              <a:lnSpc>
                <a:spcPts val="1265"/>
              </a:lnSpc>
              <a:spcAft>
                <a:spcPts val="2000"/>
              </a:spcAft>
              <a:defRPr/>
            </a:pPr>
            <a:endParaRPr lang="pt-BR" sz="20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nSpc>
                <a:spcPts val="1265"/>
              </a:lnSpc>
              <a:spcAft>
                <a:spcPts val="2000"/>
              </a:spcAft>
              <a:buFont typeface="Symbol" panose="05050102010706020507" pitchFamily="18" charset="2"/>
              <a:buChar char=""/>
              <a:defRPr/>
            </a:pPr>
            <a:r>
              <a:rPr lang="pt-BR" sz="2000" b="1" dirty="0">
                <a:solidFill>
                  <a:schemeClr val="accent2">
                    <a:lumMod val="75000"/>
                  </a:schemeClr>
                </a:solidFill>
                <a:latin typeface="Comic Sans MS" panose="030F0702030302020204" pitchFamily="66" charset="0"/>
                <a:ea typeface="Times New Roman" panose="02020603050405020304" pitchFamily="18" charset="0"/>
                <a:cs typeface="Calibri" panose="020F0502020204030204" pitchFamily="34" charset="0"/>
              </a:rPr>
              <a:t>∑* representa o conjunto de todas as </a:t>
            </a:r>
            <a:r>
              <a:rPr lang="pt-BR" sz="20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palavras possíveis </a:t>
            </a:r>
            <a:r>
              <a:rPr lang="pt-BR" sz="2000" b="1" dirty="0">
                <a:solidFill>
                  <a:schemeClr val="accent2">
                    <a:lumMod val="75000"/>
                  </a:schemeClr>
                </a:solidFill>
                <a:latin typeface="Comic Sans MS" panose="030F0702030302020204" pitchFamily="66" charset="0"/>
                <a:ea typeface="Times New Roman" panose="02020603050405020304" pitchFamily="18" charset="0"/>
                <a:cs typeface="Calibri" panose="020F0502020204030204" pitchFamily="34" charset="0"/>
              </a:rPr>
              <a:t>sobre  ∑</a:t>
            </a:r>
            <a:endParaRPr lang="pt-BR" sz="2000" dirty="0">
              <a:solidFill>
                <a:schemeClr val="accent2">
                  <a:lumMod val="75000"/>
                </a:schemeClr>
              </a:solidFill>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ts val="1265"/>
              </a:lnSpc>
              <a:spcAft>
                <a:spcPts val="2000"/>
              </a:spcAft>
              <a:buFont typeface="Symbol" panose="05050102010706020507" pitchFamily="18" charset="2"/>
              <a:buChar char=""/>
              <a:defRPr/>
            </a:pPr>
            <a:endParaRPr lang="pt-BR" sz="2000" b="1" dirty="0">
              <a:solidFill>
                <a:srgbClr val="222222"/>
              </a:solidFill>
              <a:latin typeface="Comic Sans MS" panose="030F0702030302020204" pitchFamily="66" charset="0"/>
              <a:ea typeface="Times New Roman" panose="02020603050405020304" pitchFamily="18" charset="0"/>
              <a:cs typeface="Calibri" panose="020F0502020204030204" pitchFamily="34" charset="0"/>
            </a:endParaRPr>
          </a:p>
          <a:p>
            <a:pPr marL="342900" indent="-342900" algn="just">
              <a:lnSpc>
                <a:spcPts val="1265"/>
              </a:lnSpc>
              <a:spcAft>
                <a:spcPts val="2000"/>
              </a:spcAft>
              <a:buFont typeface="Symbol" panose="05050102010706020507" pitchFamily="18" charset="2"/>
              <a:buChar char=""/>
              <a:defRPr/>
            </a:pPr>
            <a:r>
              <a:rPr lang="pt-BR" sz="20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a:t>
            </a:r>
            <a:r>
              <a:rPr lang="pt-BR" sz="2000" b="1" baseline="30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a:t>
            </a:r>
            <a:r>
              <a:rPr lang="pt-BR" sz="20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a:solidFill>
                  <a:srgbClr val="7030A0"/>
                </a:solidFill>
                <a:latin typeface="Comic Sans MS" panose="030F0702030302020204" pitchFamily="66" charset="0"/>
                <a:ea typeface="Times New Roman" panose="02020603050405020304" pitchFamily="18" charset="0"/>
                <a:cs typeface="Calibri" panose="020F0502020204030204" pitchFamily="34" charset="0"/>
              </a:rPr>
              <a:t>denota</a:t>
            </a:r>
            <a:r>
              <a:rPr lang="pt-BR" sz="2000" b="1" dirty="0">
                <a:solidFill>
                  <a:schemeClr val="accent2">
                    <a:lumMod val="75000"/>
                  </a:schemeClr>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{ε}</a:t>
            </a:r>
            <a:endParaRPr lang="pt-BR" sz="2000"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algn="just">
              <a:lnSpc>
                <a:spcPct val="107000"/>
              </a:lnSpc>
              <a:spcAft>
                <a:spcPts val="2000"/>
              </a:spcAft>
              <a:defRPr/>
            </a:pPr>
            <a:r>
              <a:rPr lang="pt-BR" sz="20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000" dirty="0">
                <a:solidFill>
                  <a:srgbClr val="222222"/>
                </a:solidFill>
                <a:latin typeface="Comic Sans MS" panose="030F0702030302020204" pitchFamily="66" charset="0"/>
                <a:ea typeface="Batang" panose="02030600000101010101" pitchFamily="18" charset="-127"/>
                <a:cs typeface="Calibri" panose="020F0502020204030204" pitchFamily="34" charset="0"/>
              </a:rPr>
              <a:t>Por exemplo, considere o </a:t>
            </a:r>
            <a:r>
              <a:rPr lang="pt-BR" sz="20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{a}</a:t>
            </a:r>
            <a:r>
              <a:rPr lang="pt-BR" sz="2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a:t>
            </a:r>
            <a:r>
              <a:rPr lang="pt-BR" sz="20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então:</a:t>
            </a:r>
            <a:endParaRPr lang="pt-BR" sz="20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2000"/>
              </a:spcAft>
              <a:buFont typeface="Symbol" panose="05050102010706020507" pitchFamily="18" charset="2"/>
              <a:buChar char=""/>
              <a:defRPr/>
            </a:pP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 {ε, a, aa, </a:t>
            </a:r>
            <a:r>
              <a:rPr lang="pt-BR" sz="2000" b="1" dirty="0" err="1">
                <a:solidFill>
                  <a:schemeClr val="accent2"/>
                </a:solidFill>
                <a:latin typeface="Comic Sans MS" panose="030F0702030302020204" pitchFamily="66" charset="0"/>
                <a:ea typeface="Times New Roman" panose="02020603050405020304" pitchFamily="18" charset="0"/>
                <a:cs typeface="Calibri" panose="020F0502020204030204" pitchFamily="34" charset="0"/>
              </a:rPr>
              <a:t>aaa</a:t>
            </a: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err="1">
                <a:solidFill>
                  <a:schemeClr val="accent2"/>
                </a:solidFill>
                <a:latin typeface="Comic Sans MS" panose="030F0702030302020204" pitchFamily="66" charset="0"/>
                <a:ea typeface="Times New Roman" panose="02020603050405020304" pitchFamily="18" charset="0"/>
                <a:cs typeface="Calibri" panose="020F0502020204030204" pitchFamily="34" charset="0"/>
              </a:rPr>
              <a:t>aaaa</a:t>
            </a: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err="1">
                <a:solidFill>
                  <a:schemeClr val="accent2"/>
                </a:solidFill>
                <a:latin typeface="Comic Sans MS" panose="030F0702030302020204" pitchFamily="66" charset="0"/>
                <a:ea typeface="Times New Roman" panose="02020603050405020304" pitchFamily="18" charset="0"/>
                <a:cs typeface="Calibri" panose="020F0502020204030204" pitchFamily="34" charset="0"/>
              </a:rPr>
              <a:t>aaaaa</a:t>
            </a: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err="1">
                <a:solidFill>
                  <a:schemeClr val="accent2"/>
                </a:solidFill>
                <a:latin typeface="Comic Sans MS" panose="030F0702030302020204" pitchFamily="66" charset="0"/>
                <a:ea typeface="Times New Roman" panose="02020603050405020304" pitchFamily="18" charset="0"/>
                <a:cs typeface="Calibri" panose="020F0502020204030204" pitchFamily="34" charset="0"/>
              </a:rPr>
              <a:t>aaaaaa</a:t>
            </a: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 ,n}</a:t>
            </a:r>
            <a:endParaRPr lang="pt-BR" sz="2000" dirty="0">
              <a:solidFill>
                <a:schemeClr val="accent2"/>
              </a:solidFill>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2000"/>
              </a:spcAft>
              <a:buFont typeface="Symbol" panose="05050102010706020507" pitchFamily="18" charset="2"/>
              <a:buChar char=""/>
              <a:defRPr/>
            </a:pP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a:t>
            </a:r>
            <a:r>
              <a:rPr lang="pt-BR" sz="2000" b="1" baseline="30000"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a:t>
            </a:r>
            <a:r>
              <a:rPr lang="pt-BR" sz="2000" dirty="0">
                <a:solidFill>
                  <a:schemeClr val="accent2"/>
                </a:solidFill>
                <a:latin typeface="Comic Sans MS" panose="030F0702030302020204" pitchFamily="66" charset="0"/>
                <a:ea typeface="Batang" panose="02030600000101010101" pitchFamily="18" charset="-127"/>
                <a:cs typeface="Calibri" panose="020F0502020204030204" pitchFamily="34" charset="0"/>
              </a:rPr>
              <a:t> </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{a, aa, </a:t>
            </a:r>
            <a:r>
              <a:rPr lang="pt-BR" sz="2000" b="1" dirty="0" err="1">
                <a:solidFill>
                  <a:schemeClr val="accent2"/>
                </a:solidFill>
                <a:latin typeface="Comic Sans MS" panose="030F0702030302020204" pitchFamily="66" charset="0"/>
                <a:ea typeface="Batang" panose="02030600000101010101" pitchFamily="18" charset="-127"/>
                <a:cs typeface="Calibri" panose="020F0502020204030204" pitchFamily="34" charset="0"/>
              </a:rPr>
              <a:t>aaa</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 </a:t>
            </a:r>
            <a:r>
              <a:rPr lang="pt-BR" sz="2000" b="1" dirty="0" err="1">
                <a:solidFill>
                  <a:schemeClr val="accent2"/>
                </a:solidFill>
                <a:latin typeface="Comic Sans MS" panose="030F0702030302020204" pitchFamily="66" charset="0"/>
                <a:ea typeface="Batang" panose="02030600000101010101" pitchFamily="18" charset="-127"/>
                <a:cs typeface="Calibri" panose="020F0502020204030204" pitchFamily="34" charset="0"/>
              </a:rPr>
              <a:t>aaaa</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 </a:t>
            </a:r>
            <a:r>
              <a:rPr lang="pt-BR" sz="2000" b="1" dirty="0" err="1">
                <a:solidFill>
                  <a:schemeClr val="accent2"/>
                </a:solidFill>
                <a:latin typeface="Comic Sans MS" panose="030F0702030302020204" pitchFamily="66" charset="0"/>
                <a:ea typeface="Batang" panose="02030600000101010101" pitchFamily="18" charset="-127"/>
                <a:cs typeface="Calibri" panose="020F0502020204030204" pitchFamily="34" charset="0"/>
              </a:rPr>
              <a:t>aaaaa</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 </a:t>
            </a:r>
            <a:r>
              <a:rPr lang="pt-BR" sz="2000" b="1" dirty="0" err="1">
                <a:solidFill>
                  <a:schemeClr val="accent2"/>
                </a:solidFill>
                <a:latin typeface="Comic Sans MS" panose="030F0702030302020204" pitchFamily="66" charset="0"/>
                <a:ea typeface="Batang" panose="02030600000101010101" pitchFamily="18" charset="-127"/>
                <a:cs typeface="Calibri" panose="020F0502020204030204" pitchFamily="34" charset="0"/>
              </a:rPr>
              <a:t>aaaaaa</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 ..., n}</a:t>
            </a:r>
            <a:endParaRPr lang="pt-BR" sz="2000" dirty="0">
              <a:solidFill>
                <a:schemeClr val="accent2"/>
              </a:solidFill>
              <a:latin typeface="Comic Sans MS" panose="030F0702030302020204" pitchFamily="66" charset="0"/>
              <a:cs typeface="Arial" charset="0"/>
            </a:endParaRPr>
          </a:p>
        </p:txBody>
      </p:sp>
    </p:spTree>
    <p:extLst>
      <p:ext uri="{BB962C8B-B14F-4D97-AF65-F5344CB8AC3E}">
        <p14:creationId xmlns:p14="http://schemas.microsoft.com/office/powerpoint/2010/main" val="123707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4" name="Retângulo 1"/>
          <p:cNvSpPr>
            <a:spLocks noChangeArrowheads="1"/>
          </p:cNvSpPr>
          <p:nvPr/>
        </p:nvSpPr>
        <p:spPr bwMode="auto">
          <a:xfrm>
            <a:off x="518161" y="1744663"/>
            <a:ext cx="11358880" cy="3975447"/>
          </a:xfrm>
          <a:prstGeom prst="rect">
            <a:avLst/>
          </a:prstGeom>
          <a:noFill/>
          <a:ln w="9525">
            <a:solidFill>
              <a:srgbClr val="000000"/>
            </a:solidFill>
            <a:prstDash val="sysDot"/>
            <a:miter lim="800000"/>
            <a:headEnd/>
            <a:tailEnd/>
          </a:ln>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indent="449580" algn="just">
              <a:lnSpc>
                <a:spcPct val="107000"/>
              </a:lnSpc>
              <a:spcAft>
                <a:spcPts val="800"/>
              </a:spcAft>
              <a:defRPr/>
            </a:pPr>
            <a:r>
              <a:rPr lang="pt-BR" sz="2200" dirty="0">
                <a:latin typeface="Comic Sans MS" panose="030F0702030302020204" pitchFamily="66" charset="0"/>
                <a:ea typeface="Calibri" panose="020F0502020204030204" pitchFamily="34" charset="0"/>
                <a:cs typeface="Times New Roman" panose="02020603050405020304" pitchFamily="18" charset="0"/>
              </a:rPr>
              <a:t>Estes conceitos básicos são importantes para o estudo do processo de compilação, por exemplo, aplicando esses conceitos para uma linguagem de programação (podemos considerar JAVA por exemplo) temos;</a:t>
            </a:r>
          </a:p>
          <a:p>
            <a:pPr algn="just">
              <a:lnSpc>
                <a:spcPct val="107000"/>
              </a:lnSpc>
              <a:spcAft>
                <a:spcPts val="800"/>
              </a:spcAft>
              <a:buFontTx/>
              <a:buNone/>
              <a:defRPr/>
            </a:pPr>
            <a:endParaRPr lang="pt-BR" sz="2200" dirty="0">
              <a:latin typeface="Comic Sans MS" panose="030F0702030302020204" pitchFamily="66" charset="0"/>
              <a:ea typeface="Calibri" panose="020F0502020204030204" pitchFamily="34" charset="0"/>
              <a:cs typeface="Times New Roman" panose="02020603050405020304" pitchFamily="18" charset="0"/>
            </a:endParaRPr>
          </a:p>
          <a:p>
            <a:pPr marL="342900" indent="-342900" algn="just">
              <a:lnSpc>
                <a:spcPct val="107000"/>
              </a:lnSpc>
              <a:buFont typeface="Symbol" panose="05050102010706020507" pitchFamily="18" charset="2"/>
              <a:buChar char=""/>
              <a:defRPr/>
            </a:pP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Alfabeto</a:t>
            </a:r>
            <a:r>
              <a:rPr lang="pt-BR" sz="2200" dirty="0">
                <a:latin typeface="Comic Sans MS" panose="030F0702030302020204" pitchFamily="66" charset="0"/>
                <a:ea typeface="Calibri" panose="020F0502020204030204" pitchFamily="34" charset="0"/>
                <a:cs typeface="Times New Roman" panose="02020603050405020304" pitchFamily="18" charset="0"/>
              </a:rPr>
              <a:t>: {i, f, w, h, i, l, e, -, *, 1,2,5,9}</a:t>
            </a:r>
          </a:p>
          <a:p>
            <a:pPr marL="342900" indent="-342900" algn="just">
              <a:lnSpc>
                <a:spcPct val="107000"/>
              </a:lnSpc>
              <a:buFont typeface="Symbol" panose="05050102010706020507" pitchFamily="18" charset="2"/>
              <a:buChar char=""/>
              <a:defRPr/>
            </a:pP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Símbolos</a:t>
            </a:r>
            <a:r>
              <a:rPr lang="pt-BR" sz="2200" dirty="0">
                <a:latin typeface="Comic Sans MS" panose="030F0702030302020204" pitchFamily="66" charset="0"/>
                <a:ea typeface="Calibri" panose="020F0502020204030204" pitchFamily="34" charset="0"/>
                <a:cs typeface="Times New Roman" panose="02020603050405020304" pitchFamily="18" charset="0"/>
              </a:rPr>
              <a:t>: {2,5, w, f}</a:t>
            </a:r>
          </a:p>
          <a:p>
            <a:pPr marL="342900" indent="-342900" algn="just">
              <a:lnSpc>
                <a:spcPct val="107000"/>
              </a:lnSpc>
              <a:buFont typeface="Symbol" panose="05050102010706020507" pitchFamily="18" charset="2"/>
              <a:buChar char=""/>
              <a:defRPr/>
            </a:pP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Sentença</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ou</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palavra</a:t>
            </a:r>
            <a:r>
              <a:rPr lang="pt-BR" sz="2200" dirty="0">
                <a:latin typeface="Comic Sans MS" panose="030F0702030302020204" pitchFamily="66" charset="0"/>
                <a:ea typeface="Calibri" panose="020F0502020204030204" pitchFamily="34" charset="0"/>
                <a:cs typeface="Times New Roman" panose="02020603050405020304" pitchFamily="18" charset="0"/>
              </a:rPr>
              <a:t>: {for, </a:t>
            </a:r>
            <a:r>
              <a:rPr lang="pt-BR" sz="2200" dirty="0" err="1">
                <a:latin typeface="Comic Sans MS" panose="030F0702030302020204" pitchFamily="66" charset="0"/>
                <a:ea typeface="Calibri" panose="020F0502020204030204" pitchFamily="34" charset="0"/>
                <a:cs typeface="Times New Roman" panose="02020603050405020304" pitchFamily="18" charset="0"/>
              </a:rPr>
              <a:t>else</a:t>
            </a:r>
            <a:r>
              <a:rPr lang="pt-BR" sz="2200" dirty="0">
                <a:latin typeface="Comic Sans MS" panose="030F0702030302020204" pitchFamily="66" charset="0"/>
                <a:ea typeface="Calibri" panose="020F0502020204030204" pitchFamily="34" charset="0"/>
                <a:cs typeface="Times New Roman" panose="02020603050405020304" pitchFamily="18" charset="0"/>
              </a:rPr>
              <a:t>, 853, -1}</a:t>
            </a:r>
          </a:p>
          <a:p>
            <a:pPr marL="342900" indent="-342900" algn="just">
              <a:lnSpc>
                <a:spcPct val="107000"/>
              </a:lnSpc>
              <a:spcAft>
                <a:spcPts val="800"/>
              </a:spcAft>
              <a:buFont typeface="Symbol" panose="05050102010706020507" pitchFamily="18" charset="2"/>
              <a:buChar char=""/>
              <a:defRPr/>
            </a:pP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Linguagem</a:t>
            </a:r>
            <a:r>
              <a:rPr lang="pt-BR" sz="2200" dirty="0">
                <a:latin typeface="Comic Sans MS" panose="030F0702030302020204" pitchFamily="66" charset="0"/>
                <a:ea typeface="Calibri" panose="020F0502020204030204" pitchFamily="34" charset="0"/>
                <a:cs typeface="Times New Roman" panose="02020603050405020304" pitchFamily="18" charset="0"/>
              </a:rPr>
              <a:t>: {</a:t>
            </a:r>
            <a:r>
              <a:rPr lang="pt-BR" sz="2200" dirty="0" err="1">
                <a:latin typeface="Comic Sans MS" panose="030F0702030302020204" pitchFamily="66" charset="0"/>
                <a:ea typeface="Calibri" panose="020F0502020204030204" pitchFamily="34" charset="0"/>
                <a:cs typeface="Times New Roman" panose="02020603050405020304" pitchFamily="18" charset="0"/>
              </a:rPr>
              <a:t>if</a:t>
            </a:r>
            <a:r>
              <a:rPr lang="pt-BR" sz="2200" dirty="0">
                <a:latin typeface="Comic Sans MS" panose="030F0702030302020204" pitchFamily="66" charset="0"/>
                <a:ea typeface="Calibri" panose="020F0502020204030204" pitchFamily="34" charset="0"/>
                <a:cs typeface="Times New Roman" panose="02020603050405020304" pitchFamily="18" charset="0"/>
              </a:rPr>
              <a:t>, for, </a:t>
            </a:r>
            <a:r>
              <a:rPr lang="pt-BR" sz="2200" dirty="0" err="1">
                <a:latin typeface="Comic Sans MS" panose="030F0702030302020204" pitchFamily="66" charset="0"/>
                <a:ea typeface="Calibri" panose="020F0502020204030204" pitchFamily="34" charset="0"/>
                <a:cs typeface="Times New Roman" panose="02020603050405020304" pitchFamily="18" charset="0"/>
              </a:rPr>
              <a:t>while</a:t>
            </a:r>
            <a:r>
              <a:rPr lang="pt-BR" sz="2200" dirty="0">
                <a:latin typeface="Comic Sans MS" panose="030F0702030302020204" pitchFamily="66" charset="0"/>
                <a:ea typeface="Calibri" panose="020F0502020204030204" pitchFamily="34" charset="0"/>
                <a:cs typeface="Times New Roman" panose="02020603050405020304" pitchFamily="18" charset="0"/>
              </a:rPr>
              <a:t>, -1, 63}</a:t>
            </a:r>
          </a:p>
          <a:p>
            <a:pPr eaLnBrk="1" hangingPunct="1">
              <a:spcBef>
                <a:spcPct val="0"/>
              </a:spcBef>
              <a:buFontTx/>
              <a:buNone/>
              <a:defRPr/>
            </a:pPr>
            <a:endParaRPr lang="pt-BR" altLang="pt-BR" sz="2200" dirty="0">
              <a:latin typeface="Comic Sans MS" panose="030F0702030302020204" pitchFamily="66" charset="0"/>
            </a:endParaRPr>
          </a:p>
        </p:txBody>
      </p:sp>
    </p:spTree>
    <p:extLst>
      <p:ext uri="{BB962C8B-B14F-4D97-AF65-F5344CB8AC3E}">
        <p14:creationId xmlns:p14="http://schemas.microsoft.com/office/powerpoint/2010/main" val="232781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46318" y="3453428"/>
            <a:ext cx="4047379" cy="5810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smtClean="0">
                <a:solidFill>
                  <a:srgbClr val="7030A0"/>
                </a:solidFill>
                <a:latin typeface="Comic Sans MS" panose="030F0702030302020204" pitchFamily="66" charset="0"/>
              </a:rPr>
              <a:t>Análise Léxica</a:t>
            </a:r>
            <a:endParaRPr lang="pt-BR" dirty="0">
              <a:solidFill>
                <a:srgbClr val="7030A0"/>
              </a:solidFill>
              <a:latin typeface="Comic Sans MS" panose="030F0702030302020204" pitchFamily="66" charset="0"/>
            </a:endParaRPr>
          </a:p>
        </p:txBody>
      </p:sp>
    </p:spTree>
    <p:extLst>
      <p:ext uri="{BB962C8B-B14F-4D97-AF65-F5344CB8AC3E}">
        <p14:creationId xmlns:p14="http://schemas.microsoft.com/office/powerpoint/2010/main" val="288030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Análise Léxica </a:t>
            </a:r>
            <a:endParaRPr lang="pt-BR" altLang="pt-BR" dirty="0">
              <a:solidFill>
                <a:schemeClr val="bg1"/>
              </a:solidFill>
              <a:latin typeface="Comic Sans MS" panose="030F0702030302020204" pitchFamily="66" charset="0"/>
            </a:endParaRPr>
          </a:p>
        </p:txBody>
      </p:sp>
      <p:sp>
        <p:nvSpPr>
          <p:cNvPr id="5" name="Retângulo 1"/>
          <p:cNvSpPr>
            <a:spLocks noChangeArrowheads="1"/>
          </p:cNvSpPr>
          <p:nvPr/>
        </p:nvSpPr>
        <p:spPr bwMode="auto">
          <a:xfrm>
            <a:off x="214313" y="1771650"/>
            <a:ext cx="11215687" cy="3808735"/>
          </a:xfrm>
          <a:prstGeom prst="rect">
            <a:avLst/>
          </a:prstGeom>
          <a:noFill/>
          <a:ln w="9525">
            <a:solidFill>
              <a:srgbClr val="000000"/>
            </a:solidFill>
            <a:prstDash val="sysDot"/>
            <a:miter lim="800000"/>
            <a:headEnd/>
            <a:tailEnd/>
          </a:ln>
        </p:spPr>
        <p:txBody>
          <a:bodyPr wrap="square">
            <a:spAutoFit/>
          </a:bodyPr>
          <a:lstStyle>
            <a:lvl1pPr marL="719138"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ts val="1000"/>
              </a:spcBef>
              <a:spcAft>
                <a:spcPts val="2500"/>
              </a:spcAft>
              <a:defRPr/>
            </a:pPr>
            <a:r>
              <a:rPr lang="pt-BR" altLang="pt-BR" sz="2200" dirty="0">
                <a:latin typeface="Comic Sans MS" panose="030F0702030302020204" pitchFamily="66" charset="0"/>
              </a:rPr>
              <a:t>A </a:t>
            </a:r>
            <a:r>
              <a:rPr lang="pt-BR" altLang="pt-BR" sz="2200" b="1" dirty="0">
                <a:solidFill>
                  <a:schemeClr val="accent2">
                    <a:lumMod val="75000"/>
                  </a:schemeClr>
                </a:solidFill>
                <a:latin typeface="Comic Sans MS" panose="030F0702030302020204" pitchFamily="66" charset="0"/>
              </a:rPr>
              <a:t>Análise léxica</a:t>
            </a:r>
            <a:r>
              <a:rPr lang="pt-BR" altLang="pt-BR" sz="2200" dirty="0">
                <a:latin typeface="Comic Sans MS" panose="030F0702030302020204" pitchFamily="66" charset="0"/>
              </a:rPr>
              <a:t> é realizada por um analisador </a:t>
            </a:r>
            <a:r>
              <a:rPr lang="pt-BR" altLang="pt-BR" sz="2200" b="1" dirty="0">
                <a:solidFill>
                  <a:schemeClr val="accent2">
                    <a:lumMod val="75000"/>
                  </a:schemeClr>
                </a:solidFill>
                <a:latin typeface="Comic Sans MS" panose="030F0702030302020204" pitchFamily="66" charset="0"/>
              </a:rPr>
              <a:t>léxico</a:t>
            </a:r>
            <a:r>
              <a:rPr lang="pt-BR" altLang="pt-BR" sz="2200" dirty="0">
                <a:solidFill>
                  <a:schemeClr val="accent2">
                    <a:lumMod val="75000"/>
                  </a:schemeClr>
                </a:solidFill>
                <a:latin typeface="Comic Sans MS" panose="030F0702030302020204" pitchFamily="66" charset="0"/>
              </a:rPr>
              <a:t>.</a:t>
            </a:r>
            <a:r>
              <a:rPr lang="pt-BR" altLang="pt-BR" sz="2200" dirty="0">
                <a:latin typeface="Comic Sans MS" panose="030F0702030302020204" pitchFamily="66" charset="0"/>
              </a:rPr>
              <a:t> </a:t>
            </a:r>
          </a:p>
          <a:p>
            <a:pPr algn="just" eaLnBrk="1" hangingPunct="1">
              <a:spcBef>
                <a:spcPts val="1000"/>
              </a:spcBef>
              <a:spcAft>
                <a:spcPts val="2500"/>
              </a:spcAft>
              <a:defRPr/>
            </a:pPr>
            <a:r>
              <a:rPr lang="pt-BR" altLang="pt-BR" sz="2200" dirty="0">
                <a:latin typeface="Comic Sans MS" panose="030F0702030302020204" pitchFamily="66" charset="0"/>
              </a:rPr>
              <a:t>O analisador léxico lê o código fonte como um arquivo de caracteres e o separa em </a:t>
            </a:r>
            <a:r>
              <a:rPr lang="pt-BR" altLang="pt-BR" sz="2200" b="1" dirty="0">
                <a:solidFill>
                  <a:schemeClr val="accent2">
                    <a:lumMod val="75000"/>
                  </a:schemeClr>
                </a:solidFill>
                <a:latin typeface="Comic Sans MS" panose="030F0702030302020204" pitchFamily="66" charset="0"/>
              </a:rPr>
              <a:t>elementos</a:t>
            </a:r>
            <a:r>
              <a:rPr lang="pt-BR" altLang="pt-BR" sz="2200" dirty="0">
                <a:latin typeface="Comic Sans MS" panose="030F0702030302020204" pitchFamily="66" charset="0"/>
              </a:rPr>
              <a:t>.</a:t>
            </a:r>
            <a:endParaRPr lang="pt-BR" altLang="pt-BR" sz="2200" b="1" dirty="0">
              <a:latin typeface="Comic Sans MS" panose="030F0702030302020204" pitchFamily="66" charset="0"/>
            </a:endParaRPr>
          </a:p>
          <a:p>
            <a:pPr algn="just" eaLnBrk="1" hangingPunct="1">
              <a:spcBef>
                <a:spcPts val="1000"/>
              </a:spcBef>
              <a:spcAft>
                <a:spcPts val="2500"/>
              </a:spcAft>
              <a:defRPr/>
            </a:pPr>
            <a:r>
              <a:rPr lang="pt-BR" altLang="pt-BR" sz="2200" b="1" dirty="0">
                <a:solidFill>
                  <a:schemeClr val="accent2">
                    <a:lumMod val="75000"/>
                  </a:schemeClr>
                </a:solidFill>
                <a:latin typeface="Comic Sans MS" panose="030F0702030302020204" pitchFamily="66" charset="0"/>
              </a:rPr>
              <a:t>Cada</a:t>
            </a:r>
            <a:r>
              <a:rPr lang="pt-BR" altLang="pt-BR" sz="2200" dirty="0">
                <a:solidFill>
                  <a:schemeClr val="accent2">
                    <a:lumMod val="75000"/>
                  </a:schemeClr>
                </a:solidFill>
                <a:latin typeface="Comic Sans MS" panose="030F0702030302020204" pitchFamily="66" charset="0"/>
              </a:rPr>
              <a:t> </a:t>
            </a:r>
            <a:r>
              <a:rPr lang="pt-BR" altLang="pt-BR" sz="2200" b="1" dirty="0">
                <a:solidFill>
                  <a:schemeClr val="accent2">
                    <a:lumMod val="75000"/>
                  </a:schemeClr>
                </a:solidFill>
                <a:latin typeface="Comic Sans MS" panose="030F0702030302020204" pitchFamily="66" charset="0"/>
              </a:rPr>
              <a:t>elemento</a:t>
            </a:r>
            <a:r>
              <a:rPr lang="pt-BR" altLang="pt-BR" sz="2200" dirty="0">
                <a:solidFill>
                  <a:schemeClr val="accent2">
                    <a:lumMod val="75000"/>
                  </a:schemeClr>
                </a:solidFill>
                <a:latin typeface="Comic Sans MS" panose="030F0702030302020204" pitchFamily="66" charset="0"/>
              </a:rPr>
              <a:t> </a:t>
            </a:r>
            <a:r>
              <a:rPr lang="pt-BR" altLang="pt-BR" sz="2200" dirty="0">
                <a:latin typeface="Comic Sans MS" panose="030F0702030302020204" pitchFamily="66" charset="0"/>
              </a:rPr>
              <a:t>é formado por uma sequência finita de caracteres que representa uma </a:t>
            </a:r>
            <a:r>
              <a:rPr lang="pt-BR" altLang="pt-BR" sz="2200" b="1" dirty="0">
                <a:solidFill>
                  <a:schemeClr val="accent2">
                    <a:lumMod val="75000"/>
                  </a:schemeClr>
                </a:solidFill>
                <a:latin typeface="Comic Sans MS" panose="030F0702030302020204" pitchFamily="66" charset="0"/>
              </a:rPr>
              <a:t>unidade de informação</a:t>
            </a:r>
            <a:r>
              <a:rPr lang="pt-BR" altLang="pt-BR" sz="2200" dirty="0">
                <a:latin typeface="Comic Sans MS" panose="030F0702030302020204" pitchFamily="66" charset="0"/>
              </a:rPr>
              <a:t> do </a:t>
            </a:r>
            <a:r>
              <a:rPr lang="pt-BR" altLang="pt-BR" sz="2200" b="1" dirty="0">
                <a:solidFill>
                  <a:schemeClr val="accent2">
                    <a:lumMod val="75000"/>
                  </a:schemeClr>
                </a:solidFill>
                <a:latin typeface="Comic Sans MS" panose="030F0702030302020204" pitchFamily="66" charset="0"/>
              </a:rPr>
              <a:t>programa-fonte</a:t>
            </a:r>
            <a:r>
              <a:rPr lang="pt-BR" altLang="pt-BR" sz="2200" dirty="0">
                <a:latin typeface="Comic Sans MS" panose="030F0702030302020204" pitchFamily="66" charset="0"/>
              </a:rPr>
              <a:t>.</a:t>
            </a:r>
          </a:p>
          <a:p>
            <a:pPr algn="just" eaLnBrk="1" hangingPunct="1">
              <a:spcBef>
                <a:spcPts val="1000"/>
              </a:spcBef>
              <a:spcAft>
                <a:spcPts val="2500"/>
              </a:spcAft>
              <a:defRPr/>
            </a:pPr>
            <a:r>
              <a:rPr lang="pt-BR" altLang="pt-BR" sz="2200" dirty="0">
                <a:latin typeface="Comic Sans MS" panose="030F0702030302020204" pitchFamily="66" charset="0"/>
              </a:rPr>
              <a:t>Por exemplo, </a:t>
            </a:r>
            <a:r>
              <a:rPr lang="pt-BR" altLang="pt-BR" sz="2200" b="1" dirty="0">
                <a:solidFill>
                  <a:schemeClr val="accent2">
                    <a:lumMod val="75000"/>
                  </a:schemeClr>
                </a:solidFill>
                <a:latin typeface="Comic Sans MS" panose="030F0702030302020204" pitchFamily="66" charset="0"/>
              </a:rPr>
              <a:t>for</a:t>
            </a:r>
            <a:r>
              <a:rPr lang="pt-BR" altLang="pt-BR" sz="2200" dirty="0">
                <a:latin typeface="Comic Sans MS" panose="030F0702030302020204" pitchFamily="66" charset="0"/>
              </a:rPr>
              <a:t> e </a:t>
            </a:r>
            <a:r>
              <a:rPr lang="pt-BR" altLang="pt-BR" sz="2200" b="1" dirty="0" err="1">
                <a:solidFill>
                  <a:schemeClr val="accent2">
                    <a:lumMod val="75000"/>
                  </a:schemeClr>
                </a:solidFill>
                <a:latin typeface="Comic Sans MS" panose="030F0702030302020204" pitchFamily="66" charset="0"/>
              </a:rPr>
              <a:t>else</a:t>
            </a:r>
            <a:r>
              <a:rPr lang="pt-BR" altLang="pt-BR" sz="2200" dirty="0">
                <a:latin typeface="Comic Sans MS" panose="030F0702030302020204" pitchFamily="66" charset="0"/>
              </a:rPr>
              <a:t> são palavras formadas por um número fixo de caracteres e que formam </a:t>
            </a:r>
            <a:r>
              <a:rPr lang="pt-BR" altLang="pt-BR" sz="2200" b="1" dirty="0">
                <a:solidFill>
                  <a:schemeClr val="accent2">
                    <a:lumMod val="75000"/>
                  </a:schemeClr>
                </a:solidFill>
                <a:latin typeface="Comic Sans MS" panose="030F0702030302020204" pitchFamily="66" charset="0"/>
              </a:rPr>
              <a:t>palavras</a:t>
            </a:r>
            <a:r>
              <a:rPr lang="pt-BR" altLang="pt-BR" sz="2200" b="1" dirty="0">
                <a:latin typeface="Comic Sans MS" panose="030F0702030302020204" pitchFamily="66" charset="0"/>
              </a:rPr>
              <a:t> </a:t>
            </a:r>
            <a:r>
              <a:rPr lang="pt-BR" altLang="pt-BR" sz="2200" b="1" dirty="0">
                <a:solidFill>
                  <a:schemeClr val="accent2">
                    <a:lumMod val="75000"/>
                  </a:schemeClr>
                </a:solidFill>
                <a:latin typeface="Comic Sans MS" panose="030F0702030302020204" pitchFamily="66" charset="0"/>
              </a:rPr>
              <a:t>reservas</a:t>
            </a:r>
            <a:r>
              <a:rPr lang="pt-BR" altLang="pt-BR" sz="2200" dirty="0">
                <a:latin typeface="Comic Sans MS" panose="030F0702030302020204" pitchFamily="66" charset="0"/>
              </a:rPr>
              <a:t>.</a:t>
            </a:r>
          </a:p>
        </p:txBody>
      </p:sp>
    </p:spTree>
    <p:extLst>
      <p:ext uri="{BB962C8B-B14F-4D97-AF65-F5344CB8AC3E}">
        <p14:creationId xmlns:p14="http://schemas.microsoft.com/office/powerpoint/2010/main" val="3035005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Análise Léxica </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179388" y="1341438"/>
            <a:ext cx="11819779" cy="3698448"/>
          </a:xfrm>
          <a:prstGeom prst="rect">
            <a:avLst/>
          </a:prstGeom>
          <a:noFill/>
          <a:ln w="9525">
            <a:solidFill>
              <a:srgbClr val="000000"/>
            </a:solidFill>
            <a:prstDash val="sysDot"/>
            <a:miter lim="800000"/>
            <a:headEnd/>
            <a:tailEnd/>
          </a:ln>
        </p:spPr>
        <p:txBody>
          <a:bodyPr wrap="square">
            <a:spAutoFit/>
          </a:bodyPr>
          <a:lstStyle>
            <a:lvl1pPr marL="719138"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ts val="1000"/>
              </a:spcBef>
              <a:spcAft>
                <a:spcPts val="2500"/>
              </a:spcAft>
              <a:defRPr/>
            </a:pPr>
            <a:r>
              <a:rPr lang="pt-BR" altLang="pt-BR" sz="2200" dirty="0">
                <a:latin typeface="Comic Sans MS" panose="030F0702030302020204" pitchFamily="66" charset="0"/>
              </a:rPr>
              <a:t>Podemos citar ainda como exemplo os </a:t>
            </a:r>
            <a:r>
              <a:rPr lang="pt-BR" altLang="pt-BR" sz="2200" b="1" dirty="0">
                <a:solidFill>
                  <a:srgbClr val="FF0000"/>
                </a:solidFill>
                <a:latin typeface="Comic Sans MS" panose="030F0702030302020204" pitchFamily="66" charset="0"/>
              </a:rPr>
              <a:t>identificadores</a:t>
            </a:r>
            <a:r>
              <a:rPr lang="pt-BR" altLang="pt-BR" sz="2200" dirty="0">
                <a:latin typeface="Comic Sans MS" panose="030F0702030302020204" pitchFamily="66" charset="0"/>
              </a:rPr>
              <a:t>, que são formados por um número dinâmico de caracteres, a quantidade de caracteres de um identificador é definida pelo usuário e usualmente composta por letras e números começando por letras. </a:t>
            </a:r>
          </a:p>
          <a:p>
            <a:pPr algn="just" eaLnBrk="1" hangingPunct="1">
              <a:spcBef>
                <a:spcPts val="1000"/>
              </a:spcBef>
              <a:spcAft>
                <a:spcPts val="2500"/>
              </a:spcAft>
              <a:defRPr/>
            </a:pPr>
            <a:r>
              <a:rPr lang="pt-BR" altLang="pt-BR" sz="2200" b="1" dirty="0">
                <a:solidFill>
                  <a:srgbClr val="FF0000"/>
                </a:solidFill>
                <a:latin typeface="Comic Sans MS" panose="030F0702030302020204" pitchFamily="66" charset="0"/>
              </a:rPr>
              <a:t>Símbolos especiais</a:t>
            </a:r>
            <a:r>
              <a:rPr lang="pt-BR" altLang="pt-BR" sz="2200" dirty="0">
                <a:latin typeface="Comic Sans MS" panose="030F0702030302020204" pitchFamily="66" charset="0"/>
              </a:rPr>
              <a:t>, tais como “&lt;”, “&gt;”, “&gt;=”. </a:t>
            </a:r>
          </a:p>
          <a:p>
            <a:pPr algn="just" eaLnBrk="1" hangingPunct="1">
              <a:spcBef>
                <a:spcPts val="1000"/>
              </a:spcBef>
              <a:spcAft>
                <a:spcPts val="2500"/>
              </a:spcAft>
              <a:defRPr/>
            </a:pPr>
            <a:r>
              <a:rPr lang="pt-BR" altLang="pt-BR" sz="2200" dirty="0">
                <a:latin typeface="Comic Sans MS" panose="030F0702030302020204" pitchFamily="66" charset="0"/>
              </a:rPr>
              <a:t>Em cada caso, um elemento representa um determinado </a:t>
            </a:r>
            <a:r>
              <a:rPr lang="pt-BR" altLang="pt-BR" sz="2200" b="1" dirty="0">
                <a:solidFill>
                  <a:srgbClr val="FF0000"/>
                </a:solidFill>
                <a:latin typeface="Comic Sans MS" panose="030F0702030302020204" pitchFamily="66" charset="0"/>
              </a:rPr>
              <a:t>padrão de caracteres </a:t>
            </a:r>
            <a:r>
              <a:rPr lang="pt-BR" altLang="pt-BR" sz="2200" dirty="0">
                <a:latin typeface="Comic Sans MS" panose="030F0702030302020204" pitchFamily="66" charset="0"/>
              </a:rPr>
              <a:t>reconhecidos por um </a:t>
            </a:r>
            <a:r>
              <a:rPr lang="pt-BR" altLang="pt-BR" sz="2200" b="1" dirty="0">
                <a:solidFill>
                  <a:srgbClr val="FF0000"/>
                </a:solidFill>
                <a:latin typeface="Comic Sans MS" panose="030F0702030302020204" pitchFamily="66" charset="0"/>
              </a:rPr>
              <a:t>padrão</a:t>
            </a:r>
            <a:r>
              <a:rPr lang="pt-BR" altLang="pt-BR" sz="2200" dirty="0">
                <a:latin typeface="Comic Sans MS" panose="030F0702030302020204" pitchFamily="66" charset="0"/>
              </a:rPr>
              <a:t> de caracteres encontrado pelo analisador léxico à medida que os caracteres são fornecidos.</a:t>
            </a:r>
          </a:p>
        </p:txBody>
      </p:sp>
    </p:spTree>
    <p:extLst>
      <p:ext uri="{BB962C8B-B14F-4D97-AF65-F5344CB8AC3E}">
        <p14:creationId xmlns:p14="http://schemas.microsoft.com/office/powerpoint/2010/main" val="3786278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Análise Léxica </a:t>
            </a:r>
            <a:endParaRPr lang="pt-BR" altLang="pt-BR" dirty="0">
              <a:solidFill>
                <a:schemeClr val="bg1"/>
              </a:solidFill>
              <a:latin typeface="Comic Sans MS" panose="030F0702030302020204" pitchFamily="66" charset="0"/>
            </a:endParaRPr>
          </a:p>
        </p:txBody>
      </p:sp>
      <p:sp>
        <p:nvSpPr>
          <p:cNvPr id="5" name="Retângulo 1"/>
          <p:cNvSpPr>
            <a:spLocks noChangeArrowheads="1"/>
          </p:cNvSpPr>
          <p:nvPr/>
        </p:nvSpPr>
        <p:spPr bwMode="auto">
          <a:xfrm>
            <a:off x="186613" y="1700213"/>
            <a:ext cx="11737910" cy="3377848"/>
          </a:xfrm>
          <a:prstGeom prst="rect">
            <a:avLst/>
          </a:prstGeom>
          <a:noFill/>
          <a:ln w="9525">
            <a:solidFill>
              <a:srgbClr val="000000"/>
            </a:solidFill>
            <a:prstDash val="sysDot"/>
            <a:miter lim="800000"/>
            <a:headEnd/>
            <a:tailEnd/>
          </a:ln>
        </p:spPr>
        <p:txBody>
          <a:bodyPr wrap="square">
            <a:spAutoFit/>
          </a:bodyPr>
          <a:lstStyle/>
          <a:p>
            <a:pPr marL="285750" indent="-285750" algn="just" eaLnBrk="1" hangingPunct="1">
              <a:spcAft>
                <a:spcPts val="1500"/>
              </a:spcAft>
              <a:buFont typeface="Arial" pitchFamily="34" charset="0"/>
              <a:buChar char="•"/>
              <a:defRPr/>
            </a:pPr>
            <a:r>
              <a:rPr lang="pt-BR" sz="2200" dirty="0">
                <a:latin typeface="Comic Sans MS" panose="030F0702030302020204" pitchFamily="66" charset="0"/>
                <a:ea typeface="Calibri" panose="020F0502020204030204" pitchFamily="34" charset="0"/>
                <a:cs typeface="Times New Roman" panose="02020603050405020304" pitchFamily="18" charset="0"/>
              </a:rPr>
              <a:t>Podemos dizer que o analisador léxico ou analisador de varredura, percorre o código fonte para encontrar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padrões</a:t>
            </a:r>
            <a:r>
              <a:rPr lang="pt-BR" sz="2200" dirty="0">
                <a:latin typeface="Comic Sans MS" panose="030F0702030302020204" pitchFamily="66" charset="0"/>
                <a:ea typeface="Calibri" panose="020F0502020204030204" pitchFamily="34" charset="0"/>
                <a:cs typeface="Times New Roman" panose="02020603050405020304" pitchFamily="18" charset="0"/>
              </a:rPr>
              <a:t>.</a:t>
            </a:r>
          </a:p>
          <a:p>
            <a:pPr marL="285750" indent="-285750" algn="just" eaLnBrk="1" hangingPunct="1">
              <a:spcAft>
                <a:spcPts val="1500"/>
              </a:spcAft>
              <a:buFont typeface="Arial" pitchFamily="34" charset="0"/>
              <a:buChar char="•"/>
              <a:defRPr/>
            </a:pPr>
            <a:r>
              <a:rPr lang="pt-BR" sz="2200" dirty="0">
                <a:latin typeface="Comic Sans MS" panose="030F0702030302020204" pitchFamily="66" charset="0"/>
                <a:ea typeface="Calibri" panose="020F0502020204030204" pitchFamily="34" charset="0"/>
                <a:cs typeface="Times New Roman" panose="02020603050405020304" pitchFamily="18" charset="0"/>
              </a:rPr>
              <a:t>Por exemplo, vamos considerar a linguagem C para exemplificar. A declaração de variáveis e atribuição na linguagem C é realizada da seguinte forma; </a:t>
            </a:r>
          </a:p>
          <a:p>
            <a:pPr algn="just" eaLnBrk="1" hangingPunct="1">
              <a:spcAft>
                <a:spcPts val="1500"/>
              </a:spcAft>
              <a:defRPr/>
            </a:pP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sz="2200" dirty="0" err="1">
                <a:solidFill>
                  <a:srgbClr val="FF0000"/>
                </a:solidFill>
                <a:latin typeface="Comic Sans MS" panose="030F0702030302020204" pitchFamily="66" charset="0"/>
                <a:ea typeface="Calibri" panose="020F0502020204030204" pitchFamily="34" charset="0"/>
                <a:cs typeface="Times New Roman" panose="02020603050405020304" pitchFamily="18" charset="0"/>
              </a:rPr>
              <a:t>int</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y = 8;</a:t>
            </a:r>
            <a:endParaRPr lang="pt-BR" sz="2200" dirty="0">
              <a:latin typeface="Comic Sans MS" panose="030F0702030302020204" pitchFamily="66" charset="0"/>
              <a:ea typeface="Calibri" panose="020F0502020204030204" pitchFamily="34" charset="0"/>
              <a:cs typeface="Times New Roman" panose="02020603050405020304" pitchFamily="18" charset="0"/>
            </a:endParaRPr>
          </a:p>
          <a:p>
            <a:pPr marL="285750" indent="-285750" algn="just" eaLnBrk="1" hangingPunct="1">
              <a:spcAft>
                <a:spcPts val="1500"/>
              </a:spcAft>
              <a:buFont typeface="Arial" pitchFamily="34" charset="0"/>
              <a:buChar char="•"/>
              <a:defRPr/>
            </a:pPr>
            <a:r>
              <a:rPr lang="pt-BR" sz="2200" dirty="0">
                <a:latin typeface="Comic Sans MS" panose="030F0702030302020204" pitchFamily="66" charset="0"/>
                <a:ea typeface="Calibri" panose="020F0502020204030204" pitchFamily="34" charset="0"/>
                <a:cs typeface="Times New Roman" panose="02020603050405020304" pitchFamily="18" charset="0"/>
              </a:rPr>
              <a:t>Ao receber a sentença acima, o analisador léxico consegue observar que   os caracteres </a:t>
            </a: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i</a:t>
            </a:r>
            <a:r>
              <a:rPr lang="pt-BR" sz="2200" b="1" dirty="0">
                <a:latin typeface="Comic Sans MS" panose="030F0702030302020204" pitchFamily="66" charset="0"/>
                <a:ea typeface="Calibri" panose="020F0502020204030204" pitchFamily="34" charset="0"/>
                <a:cs typeface="Times New Roman" panose="02020603050405020304" pitchFamily="18" charset="0"/>
              </a:rPr>
              <a:t>, </a:t>
            </a: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n</a:t>
            </a:r>
            <a:r>
              <a:rPr lang="pt-BR" sz="2200" b="1" dirty="0">
                <a:latin typeface="Comic Sans MS" panose="030F0702030302020204" pitchFamily="66" charset="0"/>
                <a:ea typeface="Calibri" panose="020F0502020204030204" pitchFamily="34" charset="0"/>
                <a:cs typeface="Times New Roman" panose="02020603050405020304" pitchFamily="18" charset="0"/>
              </a:rPr>
              <a:t>, </a:t>
            </a: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t</a:t>
            </a:r>
            <a:r>
              <a:rPr lang="pt-BR" sz="2200" dirty="0">
                <a:latin typeface="Comic Sans MS" panose="030F0702030302020204" pitchFamily="66" charset="0"/>
                <a:ea typeface="Calibri" panose="020F0502020204030204" pitchFamily="34" charset="0"/>
                <a:cs typeface="Times New Roman" panose="02020603050405020304" pitchFamily="18" charset="0"/>
              </a:rPr>
              <a:t> formam um padrão, que é a palavra reservada</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sz="2200" b="1" dirty="0" err="1">
                <a:solidFill>
                  <a:srgbClr val="FF0000"/>
                </a:solidFill>
                <a:latin typeface="Comic Sans MS" panose="030F0702030302020204" pitchFamily="66" charset="0"/>
                <a:ea typeface="Calibri" panose="020F0502020204030204" pitchFamily="34" charset="0"/>
                <a:cs typeface="Times New Roman" panose="02020603050405020304" pitchFamily="18" charset="0"/>
              </a:rPr>
              <a:t>int</a:t>
            </a:r>
            <a:r>
              <a:rPr lang="pt-BR" sz="2200" dirty="0">
                <a:latin typeface="Comic Sans MS" panose="030F0702030302020204" pitchFamily="66" charset="0"/>
                <a:ea typeface="Calibri" panose="020F0502020204030204" pitchFamily="34" charset="0"/>
                <a:cs typeface="Times New Roman" panose="02020603050405020304" pitchFamily="18" charset="0"/>
              </a:rPr>
              <a:t>, e que por sinal, é uma palavra aceita na linguagem C. </a:t>
            </a:r>
          </a:p>
        </p:txBody>
      </p:sp>
    </p:spTree>
    <p:extLst>
      <p:ext uri="{BB962C8B-B14F-4D97-AF65-F5344CB8AC3E}">
        <p14:creationId xmlns:p14="http://schemas.microsoft.com/office/powerpoint/2010/main" val="3070511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Análise Léxica </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500711" y="1653560"/>
            <a:ext cx="11255860" cy="2462213"/>
          </a:xfrm>
          <a:prstGeom prst="rect">
            <a:avLst/>
          </a:prstGeom>
          <a:noFill/>
          <a:ln w="9525">
            <a:solidFill>
              <a:srgbClr val="000000"/>
            </a:solidFill>
            <a:prstDash val="sysDot"/>
            <a:miter lim="800000"/>
            <a:headEnd/>
            <a:tailEnd/>
          </a:ln>
        </p:spPr>
        <p:txBody>
          <a:bodyPr wrap="square">
            <a:spAutoFit/>
          </a:bodyPr>
          <a:lstStyle/>
          <a:p>
            <a:pPr marL="285750" indent="-285750" algn="just" eaLnBrk="1" hangingPunct="1">
              <a:buFont typeface="Arial" pitchFamily="34" charset="0"/>
              <a:buChar char="•"/>
              <a:defRPr/>
            </a:pPr>
            <a:r>
              <a:rPr lang="pt-BR" sz="2200" dirty="0">
                <a:latin typeface="Comic Sans MS" panose="030F0702030302020204" pitchFamily="66" charset="0"/>
                <a:ea typeface="Calibri" panose="020F0502020204030204" pitchFamily="34" charset="0"/>
                <a:cs typeface="Times New Roman" panose="02020603050405020304" pitchFamily="18" charset="0"/>
              </a:rPr>
              <a:t>Agora, por exemplo, vamos supor que o usuário escreveu a seguinte instrução;</a:t>
            </a:r>
          </a:p>
          <a:p>
            <a:pPr eaLnBrk="1" hangingPunct="1">
              <a:defRPr/>
            </a:pP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p>
          <a:p>
            <a:pPr eaLnBrk="1" hangingPunct="1">
              <a:defRPr/>
            </a:pP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sz="2200" dirty="0" err="1">
                <a:solidFill>
                  <a:srgbClr val="FF0000"/>
                </a:solidFill>
                <a:latin typeface="Comic Sans MS" panose="030F0702030302020204" pitchFamily="66" charset="0"/>
                <a:ea typeface="Calibri" panose="020F0502020204030204" pitchFamily="34" charset="0"/>
                <a:cs typeface="Times New Roman" panose="02020603050405020304" pitchFamily="18" charset="0"/>
              </a:rPr>
              <a:t>int</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y = 8;</a:t>
            </a:r>
            <a:endParaRPr lang="pt-BR" sz="2200" dirty="0">
              <a:latin typeface="Comic Sans MS" panose="030F0702030302020204" pitchFamily="66" charset="0"/>
              <a:ea typeface="Calibri" panose="020F0502020204030204" pitchFamily="34" charset="0"/>
              <a:cs typeface="Times New Roman" panose="02020603050405020304" pitchFamily="18" charset="0"/>
            </a:endParaRPr>
          </a:p>
          <a:p>
            <a:pPr algn="just" eaLnBrk="1" hangingPunct="1">
              <a:defRPr/>
            </a:pPr>
            <a:endParaRPr lang="pt-BR" sz="2200" dirty="0">
              <a:latin typeface="Comic Sans MS" panose="030F0702030302020204" pitchFamily="66" charset="0"/>
              <a:ea typeface="Calibri" panose="020F0502020204030204" pitchFamily="34" charset="0"/>
              <a:cs typeface="Times New Roman" panose="02020603050405020304" pitchFamily="18" charset="0"/>
            </a:endParaRPr>
          </a:p>
          <a:p>
            <a:pPr marL="285750" indent="-285750" algn="just" eaLnBrk="1" hangingPunct="1">
              <a:buFont typeface="Arial" pitchFamily="34" charset="0"/>
              <a:buChar char="•"/>
              <a:defRPr/>
            </a:pPr>
            <a:r>
              <a:rPr lang="pt-BR" sz="2200" dirty="0">
                <a:latin typeface="Comic Sans MS" panose="030F0702030302020204" pitchFamily="66" charset="0"/>
                <a:ea typeface="Calibri" panose="020F0502020204030204" pitchFamily="34" charset="0"/>
                <a:cs typeface="Times New Roman" panose="02020603050405020304" pitchFamily="18" charset="0"/>
              </a:rPr>
              <a:t>Na sentença acima  foi encontrado o caractere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(agudo) </a:t>
            </a:r>
            <a:r>
              <a:rPr lang="pt-BR" sz="2200" dirty="0">
                <a:latin typeface="Comic Sans MS" panose="030F0702030302020204" pitchFamily="66" charset="0"/>
                <a:ea typeface="Calibri" panose="020F0502020204030204" pitchFamily="34" charset="0"/>
                <a:cs typeface="Times New Roman" panose="02020603050405020304" pitchFamily="18" charset="0"/>
              </a:rPr>
              <a:t>seguido dos caracteres </a:t>
            </a:r>
            <a:r>
              <a:rPr lang="pt-BR" sz="2200" dirty="0" err="1">
                <a:solidFill>
                  <a:srgbClr val="FF0000"/>
                </a:solidFill>
                <a:latin typeface="Comic Sans MS" panose="030F0702030302020204" pitchFamily="66" charset="0"/>
                <a:ea typeface="Calibri" panose="020F0502020204030204" pitchFamily="34" charset="0"/>
                <a:cs typeface="Times New Roman" panose="02020603050405020304" pitchFamily="18" charset="0"/>
              </a:rPr>
              <a:t>i,n,t</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a:t>
            </a:r>
            <a:r>
              <a:rPr lang="pt-BR" sz="2200" dirty="0">
                <a:latin typeface="Comic Sans MS" panose="030F0702030302020204" pitchFamily="66" charset="0"/>
                <a:ea typeface="Calibri" panose="020F0502020204030204" pitchFamily="34" charset="0"/>
                <a:cs typeface="Times New Roman" panose="02020603050405020304" pitchFamily="18" charset="0"/>
              </a:rPr>
              <a:t> os quais não casa com nenhum padrão especificado na linguagem C. Dessa forma, é errado um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erro léxico</a:t>
            </a:r>
            <a:r>
              <a:rPr lang="pt-BR" sz="2200" dirty="0">
                <a:latin typeface="Comic Sans MS" panose="030F0702030302020204" pitchFamily="66" charset="0"/>
                <a:ea typeface="Calibri" panose="020F0502020204030204" pitchFamily="34" charset="0"/>
                <a:cs typeface="Times New Roman" panose="02020603050405020304" pitchFamily="18" charset="0"/>
              </a:rPr>
              <a:t>. </a:t>
            </a:r>
            <a:endParaRPr lang="pt-BR" sz="2200" dirty="0">
              <a:latin typeface="Comic Sans MS" panose="030F0702030302020204" pitchFamily="66" charset="0"/>
              <a:cs typeface="Arial" charset="0"/>
            </a:endParaRPr>
          </a:p>
        </p:txBody>
      </p:sp>
    </p:spTree>
    <p:extLst>
      <p:ext uri="{BB962C8B-B14F-4D97-AF65-F5344CB8AC3E}">
        <p14:creationId xmlns:p14="http://schemas.microsoft.com/office/powerpoint/2010/main" val="615679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Análise Léxica </a:t>
            </a:r>
            <a:endParaRPr lang="pt-BR" altLang="pt-BR" dirty="0">
              <a:solidFill>
                <a:schemeClr val="bg1"/>
              </a:solidFill>
              <a:latin typeface="Comic Sans MS" panose="030F0702030302020204" pitchFamily="66" charset="0"/>
            </a:endParaRPr>
          </a:p>
        </p:txBody>
      </p:sp>
      <p:sp>
        <p:nvSpPr>
          <p:cNvPr id="5" name="Retângulo 1"/>
          <p:cNvSpPr>
            <a:spLocks noChangeArrowheads="1"/>
          </p:cNvSpPr>
          <p:nvPr/>
        </p:nvSpPr>
        <p:spPr bwMode="auto">
          <a:xfrm>
            <a:off x="354563" y="1700213"/>
            <a:ext cx="11355355" cy="3477875"/>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just" eaLnBrk="1" hangingPunct="1">
              <a:buFont typeface="Arial" panose="020B0604020202020204" pitchFamily="34" charset="0"/>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O analisador léxico realiza um processo de varredura no código fonte. É é de responsabilidade do sistema de varredura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ler caracteres</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altLang="pt-BR" sz="2200">
                <a:latin typeface="Comic Sans MS" panose="030F0702030302020204" pitchFamily="66" charset="0"/>
                <a:ea typeface="Calibri" panose="020F0502020204030204" pitchFamily="34" charset="0"/>
                <a:cs typeface="Times New Roman" panose="02020603050405020304" pitchFamily="18" charset="0"/>
              </a:rPr>
              <a:t>do código fonte e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organizá-los em unidade lógicas</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altLang="pt-BR" sz="2200">
                <a:latin typeface="Comic Sans MS" panose="030F0702030302020204" pitchFamily="66" charset="0"/>
                <a:ea typeface="Calibri" panose="020F0502020204030204" pitchFamily="34" charset="0"/>
                <a:cs typeface="Times New Roman" panose="02020603050405020304" pitchFamily="18" charset="0"/>
              </a:rPr>
              <a:t>que serão analisadas por outros componentes do compilador.</a:t>
            </a:r>
          </a:p>
          <a:p>
            <a:pPr algn="just" eaLnBrk="1" hangingPunct="1">
              <a:buFont typeface="Arial" panose="020B0604020202020204" pitchFamily="34" charset="0"/>
              <a:buChar char="•"/>
            </a:pPr>
            <a:endParaRPr lang="pt-BR" altLang="pt-BR" sz="2200">
              <a:latin typeface="Comic Sans MS" panose="030F0702030302020204" pitchFamily="66" charset="0"/>
              <a:ea typeface="Calibri" panose="020F0502020204030204" pitchFamily="34" charset="0"/>
              <a:cs typeface="Times New Roman" panose="02020603050405020304" pitchFamily="18" charset="0"/>
            </a:endParaRPr>
          </a:p>
          <a:p>
            <a:pPr algn="just" eaLnBrk="1" hangingPunct="1">
              <a:buFont typeface="Arial" panose="020B0604020202020204" pitchFamily="34" charset="0"/>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As unidades lógicas geradas pela varredura são denominadas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Tokens</a:t>
            </a:r>
            <a:r>
              <a:rPr lang="pt-BR" altLang="pt-BR" sz="2200">
                <a:latin typeface="Comic Sans MS" panose="030F0702030302020204" pitchFamily="66" charset="0"/>
                <a:ea typeface="Calibri" panose="020F0502020204030204" pitchFamily="34" charset="0"/>
                <a:cs typeface="Times New Roman" panose="02020603050405020304" pitchFamily="18" charset="0"/>
              </a:rPr>
              <a:t>. </a:t>
            </a:r>
          </a:p>
          <a:p>
            <a:pPr algn="just" eaLnBrk="1" hangingPunct="1">
              <a:buFont typeface="Arial" panose="020B0604020202020204" pitchFamily="34" charset="0"/>
              <a:buChar char="•"/>
            </a:pPr>
            <a:endParaRPr lang="pt-BR" altLang="pt-BR" sz="2200">
              <a:latin typeface="Comic Sans MS" panose="030F0702030302020204" pitchFamily="66" charset="0"/>
              <a:ea typeface="Calibri" panose="020F0502020204030204" pitchFamily="34" charset="0"/>
              <a:cs typeface="Times New Roman" panose="02020603050405020304" pitchFamily="18" charset="0"/>
            </a:endParaRPr>
          </a:p>
          <a:p>
            <a:pPr algn="just" eaLnBrk="1" hangingPunct="1">
              <a:buFont typeface="Arial" panose="020B0604020202020204" pitchFamily="34" charset="0"/>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Organizar caracteres em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Token</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altLang="pt-BR" sz="2200">
                <a:latin typeface="Comic Sans MS" panose="030F0702030302020204" pitchFamily="66" charset="0"/>
                <a:ea typeface="Calibri" panose="020F0502020204030204" pitchFamily="34" charset="0"/>
                <a:cs typeface="Times New Roman" panose="02020603050405020304" pitchFamily="18" charset="0"/>
              </a:rPr>
              <a:t>é semelhante a organizar caracteres em palavras para uma sentença em português e decidir que palavras usar. Podemos dizer que a varredura se assemelha à atividade de</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 soletrar</a:t>
            </a:r>
            <a:r>
              <a:rPr lang="pt-BR" altLang="pt-BR" sz="2200">
                <a:latin typeface="Comic Sans MS" panose="030F0702030302020204" pitchFamily="66" charset="0"/>
                <a:ea typeface="Calibri" panose="020F0502020204030204" pitchFamily="34" charset="0"/>
                <a:cs typeface="Times New Roman" panose="02020603050405020304" pitchFamily="18" charset="0"/>
              </a:rPr>
              <a:t>. </a:t>
            </a:r>
            <a:endParaRPr lang="pt-BR" altLang="pt-BR" sz="2200">
              <a:latin typeface="Comic Sans MS" panose="030F0702030302020204" pitchFamily="66" charset="0"/>
              <a:ea typeface="Calibri" panose="020F0502020204030204" pitchFamily="34" charset="0"/>
            </a:endParaRPr>
          </a:p>
        </p:txBody>
      </p:sp>
    </p:spTree>
    <p:extLst>
      <p:ext uri="{BB962C8B-B14F-4D97-AF65-F5344CB8AC3E}">
        <p14:creationId xmlns:p14="http://schemas.microsoft.com/office/powerpoint/2010/main" val="15538516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Na aula passada.... </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13" name="Título 1">
            <a:extLst>
              <a:ext uri="{FF2B5EF4-FFF2-40B4-BE49-F238E27FC236}">
                <a16:creationId xmlns:a16="http://schemas.microsoft.com/office/drawing/2014/main" id="{BAB64DFD-876D-4B0B-ADA5-22E97D8B9491}"/>
              </a:ext>
            </a:extLst>
          </p:cNvPr>
          <p:cNvSpPr txBox="1">
            <a:spLocks/>
          </p:cNvSpPr>
          <p:nvPr/>
        </p:nvSpPr>
        <p:spPr>
          <a:xfrm>
            <a:off x="-1410174" y="-3192032"/>
            <a:ext cx="5819738" cy="2792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pt-BR" sz="6000" dirty="0">
                <a:solidFill>
                  <a:srgbClr val="002060"/>
                </a:solidFill>
                <a:latin typeface="Comic Sans MS" panose="030F0702030302020204" pitchFamily="66" charset="0"/>
              </a:rPr>
              <a:t>Bibliografia básica </a:t>
            </a:r>
          </a:p>
        </p:txBody>
      </p:sp>
      <p:pic>
        <p:nvPicPr>
          <p:cNvPr id="5" name="Picture 2" descr="Resultado de imagem para png + passa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146" y="1597253"/>
            <a:ext cx="7235825"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26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Análise Léxica </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836613" y="1700213"/>
            <a:ext cx="11031926" cy="4119076"/>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just" eaLnBrk="1" hangingPunct="1">
              <a:spcAft>
                <a:spcPts val="1000"/>
              </a:spcAft>
              <a:buFont typeface="Arial" panose="020B0604020202020204" pitchFamily="34" charset="0"/>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Os Tokens constituem classes de símbolos. </a:t>
            </a:r>
          </a:p>
          <a:p>
            <a:pPr algn="just" eaLnBrk="1" hangingPunct="1">
              <a:spcAft>
                <a:spcPts val="1000"/>
              </a:spcAft>
              <a:buFont typeface="Arial" panose="020B0604020202020204" pitchFamily="34" charset="0"/>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Há diversas classes de Tokens, como por exemplo, a classe das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palavras reservadas</a:t>
            </a:r>
            <a:r>
              <a:rPr lang="pt-BR" altLang="pt-BR" sz="2200">
                <a:latin typeface="Comic Sans MS" panose="030F0702030302020204" pitchFamily="66" charset="0"/>
                <a:ea typeface="Calibri" panose="020F0502020204030204" pitchFamily="34" charset="0"/>
                <a:cs typeface="Times New Roman" panose="02020603050405020304" pitchFamily="18" charset="0"/>
              </a:rPr>
              <a:t>, como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FOR</a:t>
            </a:r>
            <a:r>
              <a:rPr lang="pt-BR" altLang="pt-BR" sz="2200">
                <a:latin typeface="Comic Sans MS" panose="030F0702030302020204" pitchFamily="66" charset="0"/>
                <a:ea typeface="Calibri" panose="020F0502020204030204" pitchFamily="34" charset="0"/>
                <a:cs typeface="Times New Roman" panose="02020603050405020304" pitchFamily="18" charset="0"/>
              </a:rPr>
              <a:t> e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IF</a:t>
            </a:r>
            <a:r>
              <a:rPr lang="pt-BR" altLang="pt-BR" sz="2200">
                <a:latin typeface="Comic Sans MS" panose="030F0702030302020204" pitchFamily="66" charset="0"/>
                <a:ea typeface="Calibri" panose="020F0502020204030204" pitchFamily="34" charset="0"/>
                <a:cs typeface="Times New Roman" panose="02020603050405020304" pitchFamily="18" charset="0"/>
              </a:rPr>
              <a:t>, que representam as cadeias de caracteres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for</a:t>
            </a:r>
            <a:r>
              <a:rPr lang="pt-BR" altLang="pt-BR" sz="2200">
                <a:latin typeface="Comic Sans MS" panose="030F0702030302020204" pitchFamily="66" charset="0"/>
                <a:ea typeface="Calibri" panose="020F0502020204030204" pitchFamily="34" charset="0"/>
                <a:cs typeface="Times New Roman" panose="02020603050405020304" pitchFamily="18" charset="0"/>
              </a:rPr>
              <a:t>” e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if</a:t>
            </a:r>
            <a:r>
              <a:rPr lang="pt-BR" altLang="pt-BR" sz="2200">
                <a:latin typeface="Comic Sans MS" panose="030F0702030302020204" pitchFamily="66" charset="0"/>
                <a:ea typeface="Calibri" panose="020F0502020204030204" pitchFamily="34" charset="0"/>
                <a:cs typeface="Times New Roman" panose="02020603050405020304" pitchFamily="18" charset="0"/>
              </a:rPr>
              <a:t>”.</a:t>
            </a:r>
          </a:p>
          <a:p>
            <a:pPr algn="just" eaLnBrk="1" hangingPunct="1">
              <a:spcAft>
                <a:spcPts val="1000"/>
              </a:spcAft>
              <a:buFont typeface="Arial" panose="020B0604020202020204" pitchFamily="34" charset="0"/>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 Também temos a classe de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símbolos especiais</a:t>
            </a:r>
            <a:r>
              <a:rPr lang="pt-BR" altLang="pt-BR" sz="2200">
                <a:latin typeface="Comic Sans MS" panose="030F0702030302020204" pitchFamily="66" charset="0"/>
                <a:ea typeface="Calibri" panose="020F0502020204030204" pitchFamily="34" charset="0"/>
                <a:cs typeface="Times New Roman" panose="02020603050405020304" pitchFamily="18" charset="0"/>
              </a:rPr>
              <a:t>, tais como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a:t>
            </a:r>
            <a:r>
              <a:rPr lang="pt-BR" altLang="pt-BR" sz="2200">
                <a:latin typeface="Comic Sans MS" panose="030F0702030302020204" pitchFamily="66" charset="0"/>
                <a:ea typeface="Calibri" panose="020F0502020204030204" pitchFamily="34" charset="0"/>
                <a:cs typeface="Times New Roman" panose="02020603050405020304" pitchFamily="18" charset="0"/>
              </a:rPr>
              <a:t>,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a:t>
            </a:r>
            <a:r>
              <a:rPr lang="pt-BR" altLang="pt-BR" sz="2200">
                <a:latin typeface="Comic Sans MS" panose="030F0702030302020204" pitchFamily="66" charset="0"/>
                <a:ea typeface="Calibri" panose="020F0502020204030204" pitchFamily="34" charset="0"/>
                <a:cs typeface="Times New Roman" panose="02020603050405020304" pitchFamily="18" charset="0"/>
              </a:rPr>
              <a:t>,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&amp;</a:t>
            </a:r>
            <a:r>
              <a:rPr lang="pt-BR" altLang="pt-BR" sz="2200">
                <a:latin typeface="Comic Sans MS" panose="030F0702030302020204" pitchFamily="66" charset="0"/>
                <a:ea typeface="Calibri" panose="020F0502020204030204" pitchFamily="34" charset="0"/>
                <a:cs typeface="Times New Roman" panose="02020603050405020304" pitchFamily="18" charset="0"/>
              </a:rPr>
              <a:t>.</a:t>
            </a:r>
          </a:p>
          <a:p>
            <a:pPr algn="just" eaLnBrk="1" hangingPunct="1">
              <a:spcAft>
                <a:spcPts val="1000"/>
              </a:spcAft>
              <a:buFont typeface="Arial" panose="020B0604020202020204" pitchFamily="34" charset="0"/>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 Classe de símbolos aritméticos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Mais</a:t>
            </a:r>
            <a:r>
              <a:rPr lang="pt-BR" altLang="pt-BR" sz="2200">
                <a:latin typeface="Comic Sans MS" panose="030F0702030302020204" pitchFamily="66" charset="0"/>
                <a:ea typeface="Calibri" panose="020F0502020204030204" pitchFamily="34" charset="0"/>
                <a:cs typeface="Times New Roman" panose="02020603050405020304" pitchFamily="18" charset="0"/>
              </a:rPr>
              <a:t>” e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Menos</a:t>
            </a:r>
            <a:r>
              <a:rPr lang="pt-BR" altLang="pt-BR" sz="2200">
                <a:latin typeface="Comic Sans MS" panose="030F0702030302020204" pitchFamily="66" charset="0"/>
                <a:ea typeface="Calibri" panose="020F0502020204030204" pitchFamily="34" charset="0"/>
                <a:cs typeface="Times New Roman" panose="02020603050405020304" pitchFamily="18" charset="0"/>
              </a:rPr>
              <a:t>”, que representam os caracteres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a:t>
            </a:r>
            <a:r>
              <a:rPr lang="pt-BR" altLang="pt-BR" sz="2200">
                <a:latin typeface="Comic Sans MS" panose="030F0702030302020204" pitchFamily="66" charset="0"/>
                <a:ea typeface="Calibri" panose="020F0502020204030204" pitchFamily="34" charset="0"/>
                <a:cs typeface="Times New Roman" panose="02020603050405020304" pitchFamily="18" charset="0"/>
              </a:rPr>
              <a:t>” e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a:t>
            </a:r>
            <a:r>
              <a:rPr lang="pt-BR" altLang="pt-BR" sz="2200">
                <a:latin typeface="Comic Sans MS" panose="030F0702030302020204" pitchFamily="66" charset="0"/>
                <a:ea typeface="Calibri" panose="020F0502020204030204" pitchFamily="34" charset="0"/>
                <a:cs typeface="Times New Roman" panose="02020603050405020304" pitchFamily="18" charset="0"/>
              </a:rPr>
              <a:t>”. </a:t>
            </a:r>
          </a:p>
          <a:p>
            <a:pPr algn="just" eaLnBrk="1" hangingPunct="1">
              <a:spcAft>
                <a:spcPts val="1000"/>
              </a:spcAft>
              <a:buFont typeface="Arial" panose="020B0604020202020204" pitchFamily="34" charset="0"/>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Existe ainda, uma classe para representar cadeia de multiplicas caracteres, tais como;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NUM</a:t>
            </a:r>
            <a:r>
              <a:rPr lang="pt-BR" altLang="pt-BR" sz="2200">
                <a:latin typeface="Comic Sans MS" panose="030F0702030302020204" pitchFamily="66" charset="0"/>
                <a:ea typeface="Calibri" panose="020F0502020204030204" pitchFamily="34" charset="0"/>
                <a:cs typeface="Times New Roman" panose="02020603050405020304" pitchFamily="18" charset="0"/>
              </a:rPr>
              <a:t> e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ID</a:t>
            </a:r>
            <a:r>
              <a:rPr lang="pt-BR" altLang="pt-BR" sz="2200">
                <a:latin typeface="Comic Sans MS" panose="030F0702030302020204" pitchFamily="66" charset="0"/>
                <a:ea typeface="Calibri" panose="020F0502020204030204" pitchFamily="34" charset="0"/>
                <a:cs typeface="Times New Roman" panose="02020603050405020304" pitchFamily="18" charset="0"/>
              </a:rPr>
              <a:t>, que representam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números</a:t>
            </a:r>
            <a:r>
              <a:rPr lang="pt-BR" altLang="pt-BR" sz="2200">
                <a:latin typeface="Comic Sans MS" panose="030F0702030302020204" pitchFamily="66" charset="0"/>
                <a:ea typeface="Calibri" panose="020F0502020204030204" pitchFamily="34" charset="0"/>
                <a:cs typeface="Times New Roman" panose="02020603050405020304" pitchFamily="18" charset="0"/>
              </a:rPr>
              <a:t> e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identificadores</a:t>
            </a:r>
            <a:r>
              <a:rPr lang="pt-BR" altLang="pt-BR" sz="2200">
                <a:latin typeface="Comic Sans MS" panose="030F0702030302020204" pitchFamily="66" charset="0"/>
                <a:ea typeface="Calibri" panose="020F0502020204030204" pitchFamily="34" charset="0"/>
                <a:cs typeface="Times New Roman" panose="02020603050405020304" pitchFamily="18" charset="0"/>
              </a:rPr>
              <a:t>.</a:t>
            </a:r>
          </a:p>
          <a:p>
            <a:pPr algn="just" eaLnBrk="1" hangingPunct="1">
              <a:buFont typeface="Arial" panose="020B0604020202020204" pitchFamily="34" charset="0"/>
              <a:buChar char="•"/>
            </a:pPr>
            <a:endParaRPr lang="pt-BR" altLang="pt-BR" sz="2200">
              <a:latin typeface="Comic Sans MS" panose="030F0702030302020204" pitchFamily="66" charset="0"/>
              <a:ea typeface="Calibri" panose="020F0502020204030204" pitchFamily="34" charset="0"/>
            </a:endParaRPr>
          </a:p>
        </p:txBody>
      </p:sp>
    </p:spTree>
    <p:extLst>
      <p:ext uri="{BB962C8B-B14F-4D97-AF65-F5344CB8AC3E}">
        <p14:creationId xmlns:p14="http://schemas.microsoft.com/office/powerpoint/2010/main" val="35019984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Análise Léxica </a:t>
            </a:r>
            <a:endParaRPr lang="pt-BR" altLang="pt-BR" dirty="0">
              <a:solidFill>
                <a:schemeClr val="bg1"/>
              </a:solidFill>
              <a:latin typeface="Comic Sans MS" panose="030F0702030302020204" pitchFamily="66" charset="0"/>
            </a:endParaRPr>
          </a:p>
        </p:txBody>
      </p:sp>
      <p:sp>
        <p:nvSpPr>
          <p:cNvPr id="5" name="Retângulo 1"/>
          <p:cNvSpPr>
            <a:spLocks noChangeArrowheads="1"/>
          </p:cNvSpPr>
          <p:nvPr/>
        </p:nvSpPr>
        <p:spPr bwMode="auto">
          <a:xfrm>
            <a:off x="491380" y="1728204"/>
            <a:ext cx="11355387" cy="3734356"/>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just" eaLnBrk="1" hangingPunct="1">
              <a:spcAft>
                <a:spcPts val="1000"/>
              </a:spcAft>
              <a:buFont typeface="Arial" panose="020B0604020202020204" pitchFamily="34" charset="0"/>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Na implementação de um analisador léxico, um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Token</a:t>
            </a:r>
            <a:r>
              <a:rPr lang="pt-BR" altLang="pt-BR" sz="2200">
                <a:latin typeface="Comic Sans MS" panose="030F0702030302020204" pitchFamily="66" charset="0"/>
                <a:ea typeface="Calibri" panose="020F0502020204030204" pitchFamily="34" charset="0"/>
                <a:cs typeface="Times New Roman" panose="02020603050405020304" pitchFamily="18" charset="0"/>
              </a:rPr>
              <a:t> pode ser representado pelo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próprio símbolo </a:t>
            </a:r>
            <a:r>
              <a:rPr lang="pt-BR" altLang="pt-BR" sz="2200">
                <a:latin typeface="Comic Sans MS" panose="030F0702030302020204" pitchFamily="66" charset="0"/>
                <a:ea typeface="Calibri" panose="020F0502020204030204" pitchFamily="34" charset="0"/>
                <a:cs typeface="Times New Roman" panose="02020603050405020304" pitchFamily="18" charset="0"/>
              </a:rPr>
              <a:t>(por exemplo, delimitadores e palavras reservadas), ou por um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par ordenado</a:t>
            </a:r>
            <a:r>
              <a:rPr lang="pt-BR" altLang="pt-BR" sz="2200">
                <a:latin typeface="Comic Sans MS" panose="030F0702030302020204" pitchFamily="66" charset="0"/>
                <a:ea typeface="Calibri" panose="020F0502020204030204" pitchFamily="34" charset="0"/>
                <a:cs typeface="Times New Roman" panose="02020603050405020304" pitchFamily="18" charset="0"/>
              </a:rPr>
              <a:t>, onde o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primeiro elemento </a:t>
            </a:r>
            <a:r>
              <a:rPr lang="pt-BR" altLang="pt-BR" sz="2200">
                <a:latin typeface="Comic Sans MS" panose="030F0702030302020204" pitchFamily="66" charset="0"/>
                <a:ea typeface="Calibri" panose="020F0502020204030204" pitchFamily="34" charset="0"/>
                <a:cs typeface="Times New Roman" panose="02020603050405020304" pitchFamily="18" charset="0"/>
              </a:rPr>
              <a:t>indica a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classe do símbolo</a:t>
            </a:r>
            <a:r>
              <a:rPr lang="pt-BR" altLang="pt-BR" sz="2200">
                <a:latin typeface="Comic Sans MS" panose="030F0702030302020204" pitchFamily="66" charset="0"/>
                <a:ea typeface="Calibri" panose="020F0502020204030204" pitchFamily="34" charset="0"/>
                <a:cs typeface="Times New Roman" panose="02020603050405020304" pitchFamily="18" charset="0"/>
              </a:rPr>
              <a:t>, e o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segundo</a:t>
            </a:r>
            <a:r>
              <a:rPr lang="pt-BR" altLang="pt-BR" sz="2200">
                <a:latin typeface="Comic Sans MS" panose="030F0702030302020204" pitchFamily="66" charset="0"/>
                <a:ea typeface="Calibri" panose="020F0502020204030204" pitchFamily="34" charset="0"/>
                <a:cs typeface="Times New Roman" panose="02020603050405020304" pitchFamily="18" charset="0"/>
              </a:rPr>
              <a:t>, um índice para uma área onde o próprio símbolo foi armazenado (por exemplo, tabela de símbolos). </a:t>
            </a:r>
          </a:p>
          <a:p>
            <a:pPr algn="just" eaLnBrk="1" hangingPunct="1">
              <a:spcAft>
                <a:spcPts val="1000"/>
              </a:spcAft>
              <a:buFont typeface="Arial" panose="020B0604020202020204" pitchFamily="34" charset="0"/>
              <a:buChar char="•"/>
            </a:pPr>
            <a:endParaRPr lang="pt-BR" altLang="pt-BR" sz="2200">
              <a:latin typeface="Comic Sans MS" panose="030F0702030302020204" pitchFamily="66" charset="0"/>
              <a:ea typeface="Calibri" panose="020F0502020204030204" pitchFamily="34" charset="0"/>
              <a:cs typeface="Times New Roman" panose="02020603050405020304" pitchFamily="18" charset="0"/>
            </a:endParaRPr>
          </a:p>
          <a:p>
            <a:pPr algn="just" eaLnBrk="1" hangingPunct="1">
              <a:spcAft>
                <a:spcPts val="1000"/>
              </a:spcAft>
              <a:buFont typeface="Arial" panose="020B0604020202020204" pitchFamily="34" charset="0"/>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Quando se projeta um compilador, é necessário definir a </a:t>
            </a:r>
            <a:r>
              <a:rPr lang="pt-BR" altLang="pt-BR" sz="2200" b="1">
                <a:solidFill>
                  <a:srgbClr val="FF0000"/>
                </a:solidFill>
                <a:latin typeface="Comic Sans MS" panose="030F0702030302020204" pitchFamily="66" charset="0"/>
                <a:ea typeface="Calibri" panose="020F0502020204030204" pitchFamily="34" charset="0"/>
                <a:cs typeface="Times New Roman" panose="02020603050405020304" pitchFamily="18" charset="0"/>
              </a:rPr>
              <a:t>Tabela de Símbolos</a:t>
            </a:r>
            <a:r>
              <a:rPr lang="pt-BR" altLang="pt-BR" sz="2200">
                <a:latin typeface="Comic Sans MS" panose="030F0702030302020204" pitchFamily="66" charset="0"/>
                <a:ea typeface="Calibri" panose="020F0502020204030204" pitchFamily="34" charset="0"/>
                <a:cs typeface="Times New Roman" panose="02020603050405020304" pitchFamily="18" charset="0"/>
              </a:rPr>
              <a:t> que serão aceitos pela linguagem.  O analisador léxico identifica os tokens e inicia a construção da tabela de símbolos e gera uma mensagem de erro caso identifique símbolos que não são aceitos pela linguagem. </a:t>
            </a:r>
            <a:endParaRPr lang="pt-BR" altLang="pt-BR" sz="2200">
              <a:latin typeface="Comic Sans MS" panose="030F0702030302020204" pitchFamily="66" charset="0"/>
            </a:endParaRPr>
          </a:p>
        </p:txBody>
      </p:sp>
    </p:spTree>
    <p:extLst>
      <p:ext uri="{BB962C8B-B14F-4D97-AF65-F5344CB8AC3E}">
        <p14:creationId xmlns:p14="http://schemas.microsoft.com/office/powerpoint/2010/main" val="4153199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Análise Léxica </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836613" y="1700213"/>
            <a:ext cx="10957281" cy="3652282"/>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just" eaLnBrk="1" hangingPunct="1">
              <a:spcAft>
                <a:spcPts val="1000"/>
              </a:spcAft>
              <a:buFont typeface="Arial" panose="020B0604020202020204" pitchFamily="34" charset="0"/>
              <a:buChar char="•"/>
            </a:pPr>
            <a:r>
              <a:rPr lang="pt-BR" altLang="pt-BR">
                <a:latin typeface="Comic Sans MS" panose="030F0702030302020204" pitchFamily="66" charset="0"/>
                <a:ea typeface="Calibri" panose="020F0502020204030204" pitchFamily="34" charset="0"/>
                <a:cs typeface="Times New Roman" panose="02020603050405020304" pitchFamily="18" charset="0"/>
              </a:rPr>
              <a:t>Uma </a:t>
            </a:r>
            <a:r>
              <a:rPr lang="pt-BR" altLang="pt-BR">
                <a:solidFill>
                  <a:srgbClr val="FF0000"/>
                </a:solidFill>
                <a:latin typeface="Comic Sans MS" panose="030F0702030302020204" pitchFamily="66" charset="0"/>
                <a:ea typeface="Calibri" panose="020F0502020204030204" pitchFamily="34" charset="0"/>
                <a:cs typeface="Times New Roman" panose="02020603050405020304" pitchFamily="18" charset="0"/>
              </a:rPr>
              <a:t>tabela de símbolo </a:t>
            </a:r>
            <a:r>
              <a:rPr lang="pt-BR" altLang="pt-BR">
                <a:latin typeface="Comic Sans MS" panose="030F0702030302020204" pitchFamily="66" charset="0"/>
                <a:ea typeface="Calibri" panose="020F0502020204030204" pitchFamily="34" charset="0"/>
                <a:cs typeface="Times New Roman" panose="02020603050405020304" pitchFamily="18" charset="0"/>
              </a:rPr>
              <a:t>é uma </a:t>
            </a:r>
            <a:r>
              <a:rPr lang="pt-BR" altLang="pt-BR">
                <a:solidFill>
                  <a:srgbClr val="FF0000"/>
                </a:solidFill>
                <a:latin typeface="Comic Sans MS" panose="030F0702030302020204" pitchFamily="66" charset="0"/>
                <a:ea typeface="Calibri" panose="020F0502020204030204" pitchFamily="34" charset="0"/>
                <a:cs typeface="Times New Roman" panose="02020603050405020304" pitchFamily="18" charset="0"/>
              </a:rPr>
              <a:t>estrutura de dados </a:t>
            </a:r>
            <a:r>
              <a:rPr lang="pt-BR" altLang="pt-BR">
                <a:latin typeface="Comic Sans MS" panose="030F0702030302020204" pitchFamily="66" charset="0"/>
                <a:ea typeface="Calibri" panose="020F0502020204030204" pitchFamily="34" charset="0"/>
                <a:cs typeface="Times New Roman" panose="02020603050405020304" pitchFamily="18" charset="0"/>
              </a:rPr>
              <a:t>gerada pelo compilador com o objetivo de manter </a:t>
            </a:r>
            <a:r>
              <a:rPr lang="pt-BR" altLang="pt-BR">
                <a:solidFill>
                  <a:srgbClr val="FF0000"/>
                </a:solidFill>
                <a:latin typeface="Comic Sans MS" panose="030F0702030302020204" pitchFamily="66" charset="0"/>
                <a:ea typeface="Calibri" panose="020F0502020204030204" pitchFamily="34" charset="0"/>
                <a:cs typeface="Times New Roman" panose="02020603050405020304" pitchFamily="18" charset="0"/>
              </a:rPr>
              <a:t>informações</a:t>
            </a:r>
            <a:r>
              <a:rPr lang="pt-BR" altLang="pt-BR">
                <a:latin typeface="Comic Sans MS" panose="030F0702030302020204" pitchFamily="66" charset="0"/>
                <a:ea typeface="Calibri" panose="020F0502020204030204" pitchFamily="34" charset="0"/>
                <a:cs typeface="Times New Roman" panose="02020603050405020304" pitchFamily="18" charset="0"/>
              </a:rPr>
              <a:t> sobre os nomes definidos no código fonte dos identificadores de variáveis, dos parâmetros, das funções, dos procedimentos e entre outros. </a:t>
            </a:r>
          </a:p>
          <a:p>
            <a:pPr algn="just" eaLnBrk="1" hangingPunct="1">
              <a:spcAft>
                <a:spcPts val="1000"/>
              </a:spcAft>
              <a:buFont typeface="Arial" panose="020B0604020202020204" pitchFamily="34" charset="0"/>
              <a:buChar char="•"/>
            </a:pPr>
            <a:r>
              <a:rPr lang="pt-BR" altLang="pt-BR">
                <a:latin typeface="Comic Sans MS" panose="030F0702030302020204" pitchFamily="66" charset="0"/>
                <a:ea typeface="Calibri" panose="020F0502020204030204" pitchFamily="34" charset="0"/>
                <a:cs typeface="Times New Roman" panose="02020603050405020304" pitchFamily="18" charset="0"/>
              </a:rPr>
              <a:t>A </a:t>
            </a:r>
            <a:r>
              <a:rPr lang="pt-BR" altLang="pt-BR">
                <a:solidFill>
                  <a:srgbClr val="FF0000"/>
                </a:solidFill>
                <a:latin typeface="Comic Sans MS" panose="030F0702030302020204" pitchFamily="66" charset="0"/>
                <a:ea typeface="Calibri" panose="020F0502020204030204" pitchFamily="34" charset="0"/>
                <a:cs typeface="Times New Roman" panose="02020603050405020304" pitchFamily="18" charset="0"/>
              </a:rPr>
              <a:t>tabela de símbolo </a:t>
            </a:r>
            <a:r>
              <a:rPr lang="pt-BR" altLang="pt-BR">
                <a:latin typeface="Comic Sans MS" panose="030F0702030302020204" pitchFamily="66" charset="0"/>
                <a:ea typeface="Calibri" panose="020F0502020204030204" pitchFamily="34" charset="0"/>
                <a:cs typeface="Times New Roman" panose="02020603050405020304" pitchFamily="18" charset="0"/>
              </a:rPr>
              <a:t>faz a </a:t>
            </a:r>
            <a:r>
              <a:rPr lang="pt-BR" altLang="pt-BR">
                <a:solidFill>
                  <a:srgbClr val="FF0000"/>
                </a:solidFill>
                <a:latin typeface="Comic Sans MS" panose="030F0702030302020204" pitchFamily="66" charset="0"/>
                <a:ea typeface="Calibri" panose="020F0502020204030204" pitchFamily="34" charset="0"/>
                <a:cs typeface="Times New Roman" panose="02020603050405020304" pitchFamily="18" charset="0"/>
              </a:rPr>
              <a:t>associação dos atributos </a:t>
            </a:r>
            <a:r>
              <a:rPr lang="pt-BR" altLang="pt-BR">
                <a:latin typeface="Comic Sans MS" panose="030F0702030302020204" pitchFamily="66" charset="0"/>
                <a:ea typeface="Calibri" panose="020F0502020204030204" pitchFamily="34" charset="0"/>
                <a:cs typeface="Times New Roman" panose="02020603050405020304" pitchFamily="18" charset="0"/>
              </a:rPr>
              <a:t>(tipo, limites no caso de vetores e número de parâmetros no caso de funções) aos nomes que foram definidos pelo programador. </a:t>
            </a:r>
          </a:p>
          <a:p>
            <a:pPr algn="just" eaLnBrk="1" hangingPunct="1">
              <a:spcAft>
                <a:spcPts val="1000"/>
              </a:spcAft>
              <a:buFont typeface="Arial" panose="020B0604020202020204" pitchFamily="34" charset="0"/>
              <a:buChar char="•"/>
            </a:pPr>
            <a:r>
              <a:rPr lang="pt-BR" altLang="pt-BR">
                <a:latin typeface="Comic Sans MS" panose="030F0702030302020204" pitchFamily="66" charset="0"/>
                <a:ea typeface="Calibri" panose="020F0502020204030204" pitchFamily="34" charset="0"/>
                <a:cs typeface="Times New Roman" panose="02020603050405020304" pitchFamily="18" charset="0"/>
              </a:rPr>
              <a:t>Podemos dizer que a </a:t>
            </a:r>
            <a:r>
              <a:rPr lang="pt-BR" altLang="pt-BR">
                <a:solidFill>
                  <a:srgbClr val="FF0000"/>
                </a:solidFill>
                <a:latin typeface="Comic Sans MS" panose="030F0702030302020204" pitchFamily="66" charset="0"/>
                <a:ea typeface="Calibri" panose="020F0502020204030204" pitchFamily="34" charset="0"/>
                <a:cs typeface="Times New Roman" panose="02020603050405020304" pitchFamily="18" charset="0"/>
              </a:rPr>
              <a:t>construção da tabela </a:t>
            </a:r>
            <a:r>
              <a:rPr lang="pt-BR" altLang="pt-BR">
                <a:latin typeface="Comic Sans MS" panose="030F0702030302020204" pitchFamily="66" charset="0"/>
                <a:ea typeface="Calibri" panose="020F0502020204030204" pitchFamily="34" charset="0"/>
                <a:cs typeface="Times New Roman" panose="02020603050405020304" pitchFamily="18" charset="0"/>
              </a:rPr>
              <a:t>de símbolo começa durante a análise léxica, quando os identificadores são reconhecidos. </a:t>
            </a:r>
          </a:p>
          <a:p>
            <a:pPr algn="just" eaLnBrk="1" hangingPunct="1">
              <a:spcAft>
                <a:spcPts val="1000"/>
              </a:spcAft>
              <a:buFont typeface="Arial" panose="020B0604020202020204" pitchFamily="34" charset="0"/>
              <a:buChar char="•"/>
            </a:pPr>
            <a:r>
              <a:rPr lang="pt-BR" altLang="pt-BR">
                <a:latin typeface="Comic Sans MS" panose="030F0702030302020204" pitchFamily="66" charset="0"/>
                <a:ea typeface="Calibri" panose="020F0502020204030204" pitchFamily="34" charset="0"/>
                <a:cs typeface="Times New Roman" panose="02020603050405020304" pitchFamily="18" charset="0"/>
              </a:rPr>
              <a:t>Neste processo, quando um identificador é encontrado pela primeira vez, o analisador léxico </a:t>
            </a:r>
            <a:r>
              <a:rPr lang="pt-BR" altLang="pt-BR">
                <a:solidFill>
                  <a:srgbClr val="FF0000"/>
                </a:solidFill>
                <a:latin typeface="Comic Sans MS" panose="030F0702030302020204" pitchFamily="66" charset="0"/>
                <a:ea typeface="Calibri" panose="020F0502020204030204" pitchFamily="34" charset="0"/>
                <a:cs typeface="Times New Roman" panose="02020603050405020304" pitchFamily="18" charset="0"/>
              </a:rPr>
              <a:t>armazena-o na tabela sem a associação de seus atributos</a:t>
            </a:r>
            <a:r>
              <a:rPr lang="pt-BR" altLang="pt-BR">
                <a:latin typeface="Comic Sans MS" panose="030F0702030302020204" pitchFamily="66" charset="0"/>
                <a:ea typeface="Calibri" panose="020F0502020204030204" pitchFamily="34" charset="0"/>
                <a:cs typeface="Times New Roman" panose="02020603050405020304" pitchFamily="18" charset="0"/>
              </a:rPr>
              <a:t> a esse identificador.</a:t>
            </a:r>
          </a:p>
          <a:p>
            <a:pPr algn="just" eaLnBrk="1" hangingPunct="1">
              <a:spcAft>
                <a:spcPts val="1000"/>
              </a:spcAft>
              <a:buFont typeface="Arial" panose="020B0604020202020204" pitchFamily="34" charset="0"/>
              <a:buChar char="•"/>
            </a:pPr>
            <a:r>
              <a:rPr lang="pt-BR" altLang="pt-BR">
                <a:latin typeface="Comic Sans MS" panose="030F0702030302020204" pitchFamily="66" charset="0"/>
                <a:ea typeface="Calibri" panose="020F0502020204030204" pitchFamily="34" charset="0"/>
                <a:cs typeface="Times New Roman" panose="02020603050405020304" pitchFamily="18" charset="0"/>
              </a:rPr>
              <a:t>Habitualmente, a associação ocorre na análise </a:t>
            </a:r>
            <a:r>
              <a:rPr lang="pt-BR" altLang="pt-BR">
                <a:solidFill>
                  <a:srgbClr val="FF0000"/>
                </a:solidFill>
                <a:latin typeface="Comic Sans MS" panose="030F0702030302020204" pitchFamily="66" charset="0"/>
                <a:ea typeface="Calibri" panose="020F0502020204030204" pitchFamily="34" charset="0"/>
                <a:cs typeface="Times New Roman" panose="02020603050405020304" pitchFamily="18" charset="0"/>
              </a:rPr>
              <a:t>semântica</a:t>
            </a:r>
            <a:r>
              <a:rPr lang="pt-BR" altLang="pt-BR">
                <a:latin typeface="Comic Sans MS" panose="030F0702030302020204" pitchFamily="66" charset="0"/>
                <a:ea typeface="Calibri" panose="020F0502020204030204" pitchFamily="34" charset="0"/>
                <a:cs typeface="Times New Roman" panose="02020603050405020304" pitchFamily="18" charset="0"/>
              </a:rPr>
              <a:t>.  A saída do analisador léxico é uma </a:t>
            </a:r>
            <a:r>
              <a:rPr lang="pt-BR" altLang="pt-BR">
                <a:solidFill>
                  <a:srgbClr val="FF0000"/>
                </a:solidFill>
                <a:latin typeface="Comic Sans MS" panose="030F0702030302020204" pitchFamily="66" charset="0"/>
                <a:ea typeface="Calibri" panose="020F0502020204030204" pitchFamily="34" charset="0"/>
                <a:cs typeface="Times New Roman" panose="02020603050405020304" pitchFamily="18" charset="0"/>
              </a:rPr>
              <a:t>cadeia de tokens </a:t>
            </a:r>
            <a:r>
              <a:rPr lang="pt-BR" altLang="pt-BR">
                <a:latin typeface="Comic Sans MS" panose="030F0702030302020204" pitchFamily="66" charset="0"/>
                <a:ea typeface="Calibri" panose="020F0502020204030204" pitchFamily="34" charset="0"/>
                <a:cs typeface="Times New Roman" panose="02020603050405020304" pitchFamily="18" charset="0"/>
              </a:rPr>
              <a:t>que é passada para o analisador </a:t>
            </a:r>
            <a:r>
              <a:rPr lang="pt-BR" altLang="pt-BR">
                <a:solidFill>
                  <a:srgbClr val="FF0000"/>
                </a:solidFill>
                <a:latin typeface="Comic Sans MS" panose="030F0702030302020204" pitchFamily="66" charset="0"/>
                <a:ea typeface="Calibri" panose="020F0502020204030204" pitchFamily="34" charset="0"/>
                <a:cs typeface="Times New Roman" panose="02020603050405020304" pitchFamily="18" charset="0"/>
              </a:rPr>
              <a:t>sintático</a:t>
            </a:r>
            <a:r>
              <a:rPr lang="pt-BR" altLang="pt-BR">
                <a:latin typeface="Comic Sans MS" panose="030F0702030302020204" pitchFamily="66" charset="0"/>
                <a:ea typeface="Calibri" panose="020F0502020204030204" pitchFamily="34" charset="0"/>
                <a:cs typeface="Times New Roman" panose="02020603050405020304" pitchFamily="18" charset="0"/>
              </a:rPr>
              <a:t>.</a:t>
            </a:r>
            <a:endParaRPr lang="pt-BR" altLang="pt-BR" sz="2200">
              <a:latin typeface="Comic Sans MS" panose="030F0702030302020204" pitchFamily="66" charset="0"/>
              <a:ea typeface="Calibri" panose="020F0502020204030204" pitchFamily="34" charset="0"/>
            </a:endParaRPr>
          </a:p>
        </p:txBody>
      </p:sp>
    </p:spTree>
    <p:extLst>
      <p:ext uri="{BB962C8B-B14F-4D97-AF65-F5344CB8AC3E}">
        <p14:creationId xmlns:p14="http://schemas.microsoft.com/office/powerpoint/2010/main" val="4216823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Análise Léxica </a:t>
            </a:r>
            <a:endParaRPr lang="pt-BR" altLang="pt-BR" dirty="0">
              <a:solidFill>
                <a:schemeClr val="bg1"/>
              </a:solidFill>
              <a:latin typeface="Comic Sans MS" panose="030F0702030302020204" pitchFamily="66" charset="0"/>
            </a:endParaRPr>
          </a:p>
        </p:txBody>
      </p:sp>
      <p:sp>
        <p:nvSpPr>
          <p:cNvPr id="5" name="Retângulo 1"/>
          <p:cNvSpPr>
            <a:spLocks noChangeArrowheads="1"/>
          </p:cNvSpPr>
          <p:nvPr/>
        </p:nvSpPr>
        <p:spPr bwMode="auto">
          <a:xfrm>
            <a:off x="836613" y="1700213"/>
            <a:ext cx="10845314" cy="3877985"/>
          </a:xfrm>
          <a:prstGeom prst="rect">
            <a:avLst/>
          </a:prstGeom>
          <a:noFill/>
          <a:ln w="9525">
            <a:solidFill>
              <a:srgbClr val="000000"/>
            </a:solidFill>
            <a:prstDash val="sysDot"/>
            <a:miter lim="800000"/>
            <a:headEnd/>
            <a:tailEnd/>
          </a:ln>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defRPr/>
            </a:pPr>
            <a:r>
              <a:rPr lang="pt-BR" altLang="pt-BR" dirty="0">
                <a:solidFill>
                  <a:srgbClr val="FF0000"/>
                </a:solidFill>
                <a:latin typeface="Comic Sans MS" panose="030F0702030302020204" pitchFamily="66" charset="0"/>
              </a:rPr>
              <a:t>Em uma maneira simples;</a:t>
            </a:r>
          </a:p>
          <a:p>
            <a:pPr algn="just" eaLnBrk="1" hangingPunct="1">
              <a:spcBef>
                <a:spcPct val="0"/>
              </a:spcBef>
              <a:defRPr/>
            </a:pPr>
            <a:endParaRPr lang="pt-BR" altLang="pt-BR" dirty="0">
              <a:latin typeface="Comic Sans MS" panose="030F0702030302020204" pitchFamily="66" charset="0"/>
            </a:endParaRPr>
          </a:p>
          <a:p>
            <a:pPr algn="just" eaLnBrk="1" hangingPunct="1">
              <a:spcBef>
                <a:spcPct val="0"/>
              </a:spcBef>
              <a:defRPr/>
            </a:pPr>
            <a:r>
              <a:rPr lang="pt-BR" altLang="pt-BR" sz="2200" dirty="0">
                <a:latin typeface="Comic Sans MS" panose="030F0702030302020204" pitchFamily="66" charset="0"/>
              </a:rPr>
              <a:t>O analisador léxico realiza um processo de varredura no código fonte.</a:t>
            </a:r>
          </a:p>
          <a:p>
            <a:pPr algn="just" eaLnBrk="1" hangingPunct="1">
              <a:spcBef>
                <a:spcPct val="0"/>
              </a:spcBef>
              <a:defRPr/>
            </a:pPr>
            <a:endParaRPr lang="pt-BR" altLang="pt-BR" sz="2200" dirty="0">
              <a:latin typeface="Comic Sans MS" panose="030F0702030302020204" pitchFamily="66" charset="0"/>
            </a:endParaRPr>
          </a:p>
          <a:p>
            <a:pPr algn="just" eaLnBrk="1" hangingPunct="1">
              <a:spcBef>
                <a:spcPct val="0"/>
              </a:spcBef>
              <a:defRPr/>
            </a:pPr>
            <a:r>
              <a:rPr lang="pt-BR" altLang="pt-BR" sz="2200" dirty="0">
                <a:latin typeface="Comic Sans MS" panose="030F0702030302020204" pitchFamily="66" charset="0"/>
              </a:rPr>
              <a:t>É de responsabilidade do sistema de varredura </a:t>
            </a:r>
            <a:r>
              <a:rPr lang="pt-BR" altLang="pt-BR" sz="2200" b="1" dirty="0">
                <a:solidFill>
                  <a:schemeClr val="accent2">
                    <a:lumMod val="75000"/>
                  </a:schemeClr>
                </a:solidFill>
                <a:latin typeface="Comic Sans MS" panose="030F0702030302020204" pitchFamily="66" charset="0"/>
              </a:rPr>
              <a:t>ler caracteres</a:t>
            </a:r>
            <a:r>
              <a:rPr lang="pt-BR" altLang="pt-BR" sz="2200" dirty="0">
                <a:latin typeface="Comic Sans MS" panose="030F0702030302020204" pitchFamily="66" charset="0"/>
              </a:rPr>
              <a:t> do código fonte e </a:t>
            </a:r>
            <a:r>
              <a:rPr lang="pt-BR" altLang="pt-BR" sz="2200" b="1" dirty="0">
                <a:solidFill>
                  <a:schemeClr val="accent2">
                    <a:lumMod val="75000"/>
                  </a:schemeClr>
                </a:solidFill>
                <a:latin typeface="Comic Sans MS" panose="030F0702030302020204" pitchFamily="66" charset="0"/>
              </a:rPr>
              <a:t>organizá-los em unidade lógicas (Token)</a:t>
            </a:r>
            <a:r>
              <a:rPr lang="pt-BR" altLang="pt-BR" sz="2200" dirty="0">
                <a:latin typeface="Comic Sans MS" panose="030F0702030302020204" pitchFamily="66" charset="0"/>
              </a:rPr>
              <a:t> que serão analisadas por outros componentes do compilador. </a:t>
            </a:r>
          </a:p>
          <a:p>
            <a:pPr algn="just" eaLnBrk="1" hangingPunct="1">
              <a:spcBef>
                <a:spcPct val="0"/>
              </a:spcBef>
              <a:defRPr/>
            </a:pPr>
            <a:endParaRPr lang="pt-BR" altLang="pt-BR" sz="2200" dirty="0">
              <a:latin typeface="Comic Sans MS" panose="030F0702030302020204" pitchFamily="66" charset="0"/>
            </a:endParaRPr>
          </a:p>
          <a:p>
            <a:pPr algn="just" eaLnBrk="1" hangingPunct="1">
              <a:spcBef>
                <a:spcPct val="0"/>
              </a:spcBef>
              <a:defRPr/>
            </a:pPr>
            <a:r>
              <a:rPr lang="pt-BR" altLang="pt-BR" sz="2200" dirty="0">
                <a:latin typeface="Comic Sans MS" panose="030F0702030302020204" pitchFamily="66" charset="0"/>
              </a:rPr>
              <a:t>Podemos dizer que o processo de varredura ler os caracteres do código texto fonte, verificando se os mesmos pertencem ao alfabeto da linguagem e se ele casa com um padrão especificado para um token.</a:t>
            </a:r>
          </a:p>
        </p:txBody>
      </p:sp>
    </p:spTree>
    <p:extLst>
      <p:ext uri="{BB962C8B-B14F-4D97-AF65-F5344CB8AC3E}">
        <p14:creationId xmlns:p14="http://schemas.microsoft.com/office/powerpoint/2010/main" val="38538516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Token </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836613" y="1700213"/>
            <a:ext cx="10975942" cy="3748719"/>
          </a:xfrm>
          <a:prstGeom prst="rect">
            <a:avLst/>
          </a:prstGeom>
          <a:noFill/>
          <a:ln w="9525">
            <a:solidFill>
              <a:srgbClr val="000000"/>
            </a:solidFill>
            <a:prstDash val="sysDot"/>
            <a:miter lim="800000"/>
            <a:headEnd/>
            <a:tailEnd/>
          </a:ln>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defRPr/>
            </a:pPr>
            <a:r>
              <a:rPr lang="pt-BR" sz="2200" dirty="0">
                <a:latin typeface="Comic Sans MS" panose="030F0702030302020204" pitchFamily="66" charset="0"/>
              </a:rPr>
              <a:t>Os tokens são símbolos léxicos reconhecidos através de um padrão.</a:t>
            </a:r>
          </a:p>
          <a:p>
            <a:pPr>
              <a:defRPr/>
            </a:pPr>
            <a:r>
              <a:rPr lang="pt-BR" sz="2200" dirty="0">
                <a:latin typeface="Comic Sans MS" panose="030F0702030302020204" pitchFamily="66" charset="0"/>
              </a:rPr>
              <a:t>Os tokens podem ser divididos em dois grupos:</a:t>
            </a:r>
          </a:p>
          <a:p>
            <a:pPr lvl="1">
              <a:defRPr/>
            </a:pPr>
            <a:r>
              <a:rPr lang="pt-BR" b="1" u="sng" dirty="0">
                <a:solidFill>
                  <a:srgbClr val="FF0000"/>
                </a:solidFill>
                <a:latin typeface="Comic Sans MS" panose="030F0702030302020204" pitchFamily="66" charset="0"/>
              </a:rPr>
              <a:t>Tokens simples</a:t>
            </a:r>
            <a:r>
              <a:rPr lang="pt-BR" dirty="0">
                <a:solidFill>
                  <a:srgbClr val="FF0000"/>
                </a:solidFill>
                <a:latin typeface="Comic Sans MS" panose="030F0702030302020204" pitchFamily="66" charset="0"/>
              </a:rPr>
              <a:t>: </a:t>
            </a:r>
            <a:r>
              <a:rPr lang="pt-BR" dirty="0">
                <a:latin typeface="Comic Sans MS" panose="030F0702030302020204" pitchFamily="66" charset="0"/>
              </a:rPr>
              <a:t>são tokens que não têm valor associado pois a classe do token já a descreve. Exemplo: palavras reservadas, operadores, delimitadores: &lt;</a:t>
            </a:r>
            <a:r>
              <a:rPr lang="pt-BR" dirty="0" err="1">
                <a:latin typeface="Comic Sans MS" panose="030F0702030302020204" pitchFamily="66" charset="0"/>
              </a:rPr>
              <a:t>if</a:t>
            </a:r>
            <a:r>
              <a:rPr lang="pt-BR" dirty="0">
                <a:latin typeface="Comic Sans MS" panose="030F0702030302020204" pitchFamily="66" charset="0"/>
              </a:rPr>
              <a:t>,&gt;, &lt;</a:t>
            </a:r>
            <a:r>
              <a:rPr lang="pt-BR" dirty="0" err="1">
                <a:latin typeface="Comic Sans MS" panose="030F0702030302020204" pitchFamily="66" charset="0"/>
              </a:rPr>
              <a:t>else</a:t>
            </a:r>
            <a:r>
              <a:rPr lang="pt-BR" dirty="0">
                <a:latin typeface="Comic Sans MS" panose="030F0702030302020204" pitchFamily="66" charset="0"/>
              </a:rPr>
              <a:t>&gt;, &lt;+,&gt;.</a:t>
            </a:r>
          </a:p>
          <a:p>
            <a:pPr marL="457200" lvl="1" indent="0">
              <a:buFontTx/>
              <a:buNone/>
              <a:defRPr/>
            </a:pPr>
            <a:endParaRPr lang="pt-BR" dirty="0">
              <a:latin typeface="Comic Sans MS" panose="030F0702030302020204" pitchFamily="66" charset="0"/>
            </a:endParaRPr>
          </a:p>
          <a:p>
            <a:pPr lvl="1">
              <a:defRPr/>
            </a:pPr>
            <a:r>
              <a:rPr lang="pt-BR" b="1" u="sng" dirty="0">
                <a:solidFill>
                  <a:srgbClr val="FF0000"/>
                </a:solidFill>
                <a:latin typeface="Comic Sans MS" panose="030F0702030302020204" pitchFamily="66" charset="0"/>
              </a:rPr>
              <a:t>Tokens com argumento</a:t>
            </a:r>
            <a:r>
              <a:rPr lang="pt-BR" dirty="0">
                <a:latin typeface="Comic Sans MS" panose="030F0702030302020204" pitchFamily="66" charset="0"/>
              </a:rPr>
              <a:t>: são tokens que têm valor associado e corresponde a elementos da linguagem definidos pelo programador. Exemplo: identificadores, constantes numéricas - &lt;id, 3&gt;, &lt;numero, 10&gt;, &lt;literal, Olá Mundo&gt;.</a:t>
            </a:r>
          </a:p>
        </p:txBody>
      </p:sp>
    </p:spTree>
    <p:extLst>
      <p:ext uri="{BB962C8B-B14F-4D97-AF65-F5344CB8AC3E}">
        <p14:creationId xmlns:p14="http://schemas.microsoft.com/office/powerpoint/2010/main" val="22354554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Token </a:t>
            </a:r>
            <a:endParaRPr lang="pt-BR" altLang="pt-BR" dirty="0">
              <a:solidFill>
                <a:schemeClr val="bg1"/>
              </a:solidFill>
              <a:latin typeface="Comic Sans MS" panose="030F0702030302020204" pitchFamily="66" charset="0"/>
            </a:endParaRPr>
          </a:p>
        </p:txBody>
      </p:sp>
      <p:sp>
        <p:nvSpPr>
          <p:cNvPr id="5" name="Retângulo 1"/>
          <p:cNvSpPr>
            <a:spLocks noChangeArrowheads="1"/>
          </p:cNvSpPr>
          <p:nvPr/>
        </p:nvSpPr>
        <p:spPr bwMode="auto">
          <a:xfrm>
            <a:off x="836613" y="1700213"/>
            <a:ext cx="11022595" cy="4708981"/>
          </a:xfrm>
          <a:prstGeom prst="rect">
            <a:avLst/>
          </a:prstGeom>
          <a:noFill/>
          <a:ln w="9525">
            <a:solidFill>
              <a:srgbClr val="000000"/>
            </a:solidFill>
            <a:prstDash val="sysDot"/>
            <a:miter lim="800000"/>
            <a:headEnd/>
            <a:tailEnd/>
          </a:ln>
        </p:spPr>
        <p:txBody>
          <a:bodyPr wrap="square">
            <a:spAutoFit/>
          </a:bodyPr>
          <a:lstStyle/>
          <a:p>
            <a:pPr marL="285750" indent="-285750" algn="just" eaLnBrk="1" hangingPunct="1">
              <a:buFont typeface="Arial" pitchFamily="34" charset="0"/>
              <a:buChar char="•"/>
              <a:defRPr/>
            </a:pPr>
            <a:r>
              <a:rPr lang="pt-BR" sz="2000" dirty="0">
                <a:latin typeface="Comic Sans MS" panose="030F0702030302020204" pitchFamily="66" charset="0"/>
                <a:cs typeface="Arial" charset="0"/>
              </a:rPr>
              <a:t>A saída do Analisador léxico é uma tabela, onde, para cada elemento é gerado um </a:t>
            </a:r>
            <a:r>
              <a:rPr lang="pt-BR" sz="2000" b="1" u="sng" dirty="0" err="1">
                <a:solidFill>
                  <a:srgbClr val="FF0000"/>
                </a:solidFill>
                <a:latin typeface="Comic Sans MS" panose="030F0702030302020204" pitchFamily="66" charset="0"/>
                <a:cs typeface="Arial" charset="0"/>
              </a:rPr>
              <a:t>token</a:t>
            </a:r>
            <a:r>
              <a:rPr lang="pt-BR" sz="2000" dirty="0">
                <a:latin typeface="Comic Sans MS" panose="030F0702030302020204" pitchFamily="66" charset="0"/>
                <a:cs typeface="Arial" charset="0"/>
              </a:rPr>
              <a:t>.</a:t>
            </a:r>
          </a:p>
          <a:p>
            <a:pPr marL="285750" indent="-285750" algn="just" eaLnBrk="1" hangingPunct="1">
              <a:buFont typeface="Arial" pitchFamily="34" charset="0"/>
              <a:buChar char="•"/>
              <a:defRPr/>
            </a:pPr>
            <a:endParaRPr lang="pt-BR" sz="2000" dirty="0">
              <a:latin typeface="Comic Sans MS" panose="030F0702030302020204" pitchFamily="66" charset="0"/>
              <a:cs typeface="Arial" charset="0"/>
            </a:endParaRPr>
          </a:p>
          <a:p>
            <a:pPr marL="285750" indent="-285750" algn="just" eaLnBrk="1" hangingPunct="1">
              <a:buFont typeface="Arial" pitchFamily="34" charset="0"/>
              <a:buChar char="•"/>
              <a:defRPr/>
            </a:pPr>
            <a:endParaRPr lang="pt-BR" sz="2000" dirty="0">
              <a:latin typeface="Comic Sans MS" panose="030F0702030302020204" pitchFamily="66" charset="0"/>
              <a:cs typeface="Arial" charset="0"/>
            </a:endParaRPr>
          </a:p>
          <a:p>
            <a:pPr marL="285750" indent="-285750" algn="just" eaLnBrk="1" hangingPunct="1">
              <a:buFont typeface="Arial" pitchFamily="34" charset="0"/>
              <a:buChar char="•"/>
              <a:defRPr/>
            </a:pPr>
            <a:endParaRPr lang="pt-BR" sz="2000" dirty="0">
              <a:latin typeface="Comic Sans MS" panose="030F0702030302020204" pitchFamily="66" charset="0"/>
              <a:cs typeface="Arial" charset="0"/>
            </a:endParaRPr>
          </a:p>
          <a:p>
            <a:pPr eaLnBrk="1" hangingPunct="1">
              <a:defRPr/>
            </a:pPr>
            <a:r>
              <a:rPr lang="pt-BR" sz="2000" dirty="0" err="1">
                <a:latin typeface="Comic Sans MS" panose="030F0702030302020204" pitchFamily="66" charset="0"/>
                <a:cs typeface="Arial" charset="0"/>
              </a:rPr>
              <a:t>Ex</a:t>
            </a:r>
            <a:r>
              <a:rPr lang="pt-BR" sz="2000" dirty="0">
                <a:latin typeface="Comic Sans MS" panose="030F0702030302020204" pitchFamily="66" charset="0"/>
                <a:cs typeface="Arial" charset="0"/>
              </a:rPr>
              <a:t>: a[index] = 4 + 2 </a:t>
            </a:r>
          </a:p>
          <a:p>
            <a:pPr eaLnBrk="1" hangingPunct="1">
              <a:defRPr/>
            </a:pPr>
            <a:r>
              <a:rPr lang="pt-BR" sz="2000" dirty="0">
                <a:latin typeface="Comic Sans MS" panose="030F0702030302020204" pitchFamily="66" charset="0"/>
                <a:cs typeface="Arial" charset="0"/>
              </a:rPr>
              <a:t> </a:t>
            </a:r>
          </a:p>
          <a:p>
            <a:pPr eaLnBrk="1" hangingPunct="1">
              <a:defRPr/>
            </a:pPr>
            <a:r>
              <a:rPr lang="pt-BR" sz="2000" b="1" dirty="0">
                <a:solidFill>
                  <a:srgbClr val="7030A0"/>
                </a:solidFill>
                <a:latin typeface="Comic Sans MS" panose="030F0702030302020204" pitchFamily="66" charset="0"/>
                <a:cs typeface="Arial" charset="0"/>
              </a:rPr>
              <a:t>Lexemas		 </a:t>
            </a:r>
            <a:r>
              <a:rPr lang="pt-BR" sz="2000" b="1" dirty="0" err="1">
                <a:solidFill>
                  <a:srgbClr val="7030A0"/>
                </a:solidFill>
                <a:latin typeface="Comic Sans MS" panose="030F0702030302020204" pitchFamily="66" charset="0"/>
                <a:cs typeface="Arial" charset="0"/>
              </a:rPr>
              <a:t>Tokens</a:t>
            </a:r>
            <a:r>
              <a:rPr lang="pt-BR" sz="2000" b="1" dirty="0">
                <a:solidFill>
                  <a:srgbClr val="7030A0"/>
                </a:solidFill>
                <a:latin typeface="Comic Sans MS" panose="030F0702030302020204" pitchFamily="66" charset="0"/>
                <a:cs typeface="Arial" charset="0"/>
              </a:rPr>
              <a:t> </a:t>
            </a:r>
          </a:p>
          <a:p>
            <a:pPr eaLnBrk="1" hangingPunct="1">
              <a:defRPr/>
            </a:pPr>
            <a:r>
              <a:rPr lang="pt-BR" sz="2000" dirty="0">
                <a:latin typeface="Comic Sans MS" panose="030F0702030302020204" pitchFamily="66" charset="0"/>
                <a:cs typeface="Arial" charset="0"/>
              </a:rPr>
              <a:t>a 			identificador </a:t>
            </a:r>
          </a:p>
          <a:p>
            <a:pPr eaLnBrk="1" hangingPunct="1">
              <a:defRPr/>
            </a:pPr>
            <a:r>
              <a:rPr lang="pt-BR" sz="2000" dirty="0">
                <a:latin typeface="Comic Sans MS" panose="030F0702030302020204" pitchFamily="66" charset="0"/>
                <a:cs typeface="Arial" charset="0"/>
              </a:rPr>
              <a:t>[ 			Colchete à esquerda </a:t>
            </a:r>
          </a:p>
          <a:p>
            <a:pPr eaLnBrk="1" hangingPunct="1">
              <a:defRPr/>
            </a:pPr>
            <a:r>
              <a:rPr lang="pt-BR" sz="2000" dirty="0">
                <a:latin typeface="Comic Sans MS" panose="030F0702030302020204" pitchFamily="66" charset="0"/>
                <a:cs typeface="Arial" charset="0"/>
              </a:rPr>
              <a:t>index 			identificador </a:t>
            </a:r>
          </a:p>
          <a:p>
            <a:pPr eaLnBrk="1" hangingPunct="1">
              <a:defRPr/>
            </a:pPr>
            <a:r>
              <a:rPr lang="pt-BR" sz="2000" dirty="0">
                <a:latin typeface="Comic Sans MS" panose="030F0702030302020204" pitchFamily="66" charset="0"/>
                <a:cs typeface="Arial" charset="0"/>
              </a:rPr>
              <a:t>] 			Colchete à direita </a:t>
            </a:r>
          </a:p>
          <a:p>
            <a:pPr eaLnBrk="1" hangingPunct="1">
              <a:defRPr/>
            </a:pPr>
            <a:r>
              <a:rPr lang="pt-BR" sz="2000" dirty="0">
                <a:latin typeface="Comic Sans MS" panose="030F0702030302020204" pitchFamily="66" charset="0"/>
                <a:cs typeface="Arial" charset="0"/>
              </a:rPr>
              <a:t>= 			Atribuição </a:t>
            </a:r>
          </a:p>
          <a:p>
            <a:pPr eaLnBrk="1" hangingPunct="1">
              <a:defRPr/>
            </a:pPr>
            <a:r>
              <a:rPr lang="pt-BR" sz="2000" dirty="0">
                <a:latin typeface="Comic Sans MS" panose="030F0702030302020204" pitchFamily="66" charset="0"/>
                <a:cs typeface="Arial" charset="0"/>
              </a:rPr>
              <a:t>4 			Número </a:t>
            </a:r>
          </a:p>
          <a:p>
            <a:pPr eaLnBrk="1" hangingPunct="1">
              <a:defRPr/>
            </a:pPr>
            <a:r>
              <a:rPr lang="pt-BR" sz="2000" dirty="0">
                <a:latin typeface="Comic Sans MS" panose="030F0702030302020204" pitchFamily="66" charset="0"/>
                <a:cs typeface="Arial" charset="0"/>
              </a:rPr>
              <a:t>+ 			Adição </a:t>
            </a:r>
          </a:p>
          <a:p>
            <a:pPr eaLnBrk="1" hangingPunct="1">
              <a:defRPr/>
            </a:pPr>
            <a:r>
              <a:rPr lang="pt-BR" sz="2000" dirty="0">
                <a:latin typeface="Comic Sans MS" panose="030F0702030302020204" pitchFamily="66" charset="0"/>
                <a:cs typeface="Arial" charset="0"/>
              </a:rPr>
              <a:t>2 			Número</a:t>
            </a:r>
          </a:p>
        </p:txBody>
      </p:sp>
    </p:spTree>
    <p:extLst>
      <p:ext uri="{BB962C8B-B14F-4D97-AF65-F5344CB8AC3E}">
        <p14:creationId xmlns:p14="http://schemas.microsoft.com/office/powerpoint/2010/main" val="1508978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Token </a:t>
            </a:r>
            <a:endParaRPr lang="pt-BR" altLang="pt-BR" dirty="0">
              <a:solidFill>
                <a:schemeClr val="bg1"/>
              </a:solidFill>
              <a:latin typeface="Comic Sans MS" panose="030F0702030302020204" pitchFamily="66" charset="0"/>
            </a:endParaRPr>
          </a:p>
        </p:txBody>
      </p:sp>
      <p:pic>
        <p:nvPicPr>
          <p:cNvPr id="6" name="Imagem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841" y="1779029"/>
            <a:ext cx="9759269" cy="418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95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Token </a:t>
            </a:r>
            <a:endParaRPr lang="pt-BR" altLang="pt-BR" dirty="0">
              <a:solidFill>
                <a:schemeClr val="bg1"/>
              </a:solidFill>
              <a:latin typeface="Comic Sans MS" panose="030F0702030302020204" pitchFamily="66" charset="0"/>
            </a:endParaRPr>
          </a:p>
        </p:txBody>
      </p:sp>
      <p:sp>
        <p:nvSpPr>
          <p:cNvPr id="5" name="Retângulo 1"/>
          <p:cNvSpPr>
            <a:spLocks noChangeArrowheads="1"/>
          </p:cNvSpPr>
          <p:nvPr/>
        </p:nvSpPr>
        <p:spPr bwMode="auto">
          <a:xfrm>
            <a:off x="836613" y="1700213"/>
            <a:ext cx="7704137" cy="4006850"/>
          </a:xfrm>
          <a:prstGeom prst="rect">
            <a:avLst/>
          </a:prstGeom>
          <a:noFill/>
          <a:ln w="9525">
            <a:solidFill>
              <a:srgbClr val="000000"/>
            </a:solidFill>
            <a:prstDash val="sysDot"/>
            <a:miter lim="800000"/>
            <a:headEnd/>
            <a:tailEnd/>
          </a:ln>
        </p:spPr>
        <p:txBody>
          <a:bodyPr>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defRPr/>
            </a:pPr>
            <a:r>
              <a:rPr lang="pt-BR" dirty="0" err="1">
                <a:latin typeface="Comic Sans MS" panose="030F0702030302020204" pitchFamily="66" charset="0"/>
              </a:rPr>
              <a:t>Ex</a:t>
            </a:r>
            <a:r>
              <a:rPr lang="pt-BR" dirty="0">
                <a:latin typeface="Comic Sans MS" panose="030F0702030302020204" pitchFamily="66" charset="0"/>
              </a:rPr>
              <a:t>:</a:t>
            </a:r>
          </a:p>
          <a:p>
            <a:pPr marL="0" indent="0">
              <a:buFontTx/>
              <a:buNone/>
              <a:defRPr/>
            </a:pPr>
            <a:endParaRPr lang="pt-BR" dirty="0">
              <a:latin typeface="Comic Sans MS" panose="030F0702030302020204" pitchFamily="66" charset="0"/>
            </a:endParaRPr>
          </a:p>
          <a:p>
            <a:pPr marL="0" indent="0">
              <a:buFontTx/>
              <a:buNone/>
              <a:defRPr/>
            </a:pPr>
            <a:endParaRPr lang="pt-BR" dirty="0">
              <a:latin typeface="Comic Sans MS" panose="030F0702030302020204" pitchFamily="66" charset="0"/>
            </a:endParaRPr>
          </a:p>
          <a:p>
            <a:pPr marL="0" indent="0">
              <a:buFontTx/>
              <a:buNone/>
              <a:defRPr/>
            </a:pPr>
            <a:r>
              <a:rPr lang="pt-BR" dirty="0">
                <a:latin typeface="Comic Sans MS" panose="030F0702030302020204" pitchFamily="66" charset="0"/>
              </a:rPr>
              <a:t>total = entrada * </a:t>
            </a:r>
            <a:r>
              <a:rPr lang="pt-BR" dirty="0" err="1">
                <a:latin typeface="Comic Sans MS" panose="030F0702030302020204" pitchFamily="66" charset="0"/>
              </a:rPr>
              <a:t>saida</a:t>
            </a:r>
            <a:r>
              <a:rPr lang="pt-BR" dirty="0">
                <a:latin typeface="Comic Sans MS" panose="030F0702030302020204" pitchFamily="66" charset="0"/>
              </a:rPr>
              <a:t>() + 2</a:t>
            </a:r>
          </a:p>
          <a:p>
            <a:pPr marL="457200" lvl="1" indent="0">
              <a:buFontTx/>
              <a:buNone/>
              <a:defRPr/>
            </a:pPr>
            <a:endParaRPr lang="pt-BR" sz="2400" dirty="0">
              <a:latin typeface="Comic Sans MS" panose="030F0702030302020204" pitchFamily="66" charset="0"/>
            </a:endParaRPr>
          </a:p>
          <a:p>
            <a:pPr marL="0" indent="0">
              <a:buFontTx/>
              <a:buNone/>
              <a:defRPr/>
            </a:pPr>
            <a:r>
              <a:rPr lang="pt-BR" dirty="0">
                <a:latin typeface="Comic Sans MS" panose="030F0702030302020204" pitchFamily="66" charset="0"/>
              </a:rPr>
              <a:t>O seguinte fluxo de tokens é gerado:</a:t>
            </a:r>
          </a:p>
          <a:p>
            <a:pPr marL="0" indent="0">
              <a:buFontTx/>
              <a:buNone/>
              <a:defRPr/>
            </a:pPr>
            <a:endParaRPr lang="pt-BR" dirty="0">
              <a:latin typeface="Comic Sans MS" panose="030F0702030302020204" pitchFamily="66" charset="0"/>
            </a:endParaRPr>
          </a:p>
          <a:p>
            <a:pPr marL="0" indent="0">
              <a:buFontTx/>
              <a:buNone/>
              <a:defRPr/>
            </a:pPr>
            <a:r>
              <a:rPr lang="pt-BR" dirty="0">
                <a:latin typeface="Comic Sans MS" panose="030F0702030302020204" pitchFamily="66" charset="0"/>
              </a:rPr>
              <a:t> &lt;id, 0&gt; &lt;=&gt; &lt;id, 10&gt; &lt;*&gt; &lt;id,30&gt;, &lt;(&gt;, &lt;)&gt; &lt;+&gt; &lt;numero, 2&gt;</a:t>
            </a:r>
          </a:p>
          <a:p>
            <a:pPr marL="0" indent="0" algn="just">
              <a:spcAft>
                <a:spcPts val="1500"/>
              </a:spcAft>
              <a:buFontTx/>
              <a:buNone/>
              <a:defRPr/>
            </a:pPr>
            <a:endParaRPr lang="pt-BR" dirty="0">
              <a:latin typeface="Comic Sans MS" panose="030F0702030302020204" pitchFamily="66" charset="0"/>
            </a:endParaRPr>
          </a:p>
        </p:txBody>
      </p:sp>
    </p:spTree>
    <p:extLst>
      <p:ext uri="{BB962C8B-B14F-4D97-AF65-F5344CB8AC3E}">
        <p14:creationId xmlns:p14="http://schemas.microsoft.com/office/powerpoint/2010/main" val="16237236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Token </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836613" y="1700213"/>
            <a:ext cx="10761338" cy="4150880"/>
          </a:xfrm>
          <a:prstGeom prst="rect">
            <a:avLst/>
          </a:prstGeom>
          <a:noFill/>
          <a:ln w="9525">
            <a:solidFill>
              <a:srgbClr val="000000"/>
            </a:solidFill>
            <a:prstDash val="sysDot"/>
            <a:miter lim="800000"/>
            <a:headEnd/>
            <a:tailEnd/>
          </a:ln>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indent="0">
              <a:buFontTx/>
              <a:buNone/>
              <a:defRPr/>
            </a:pPr>
            <a:r>
              <a:rPr lang="pt-BR" sz="1800" dirty="0">
                <a:solidFill>
                  <a:schemeClr val="accent2">
                    <a:lumMod val="75000"/>
                  </a:schemeClr>
                </a:solidFill>
                <a:latin typeface="Comic Sans MS" panose="030F0702030302020204" pitchFamily="66" charset="0"/>
              </a:rPr>
              <a:t>Isso gera a classificação de tokens:</a:t>
            </a:r>
          </a:p>
          <a:p>
            <a:pPr lvl="1">
              <a:spcAft>
                <a:spcPts val="500"/>
              </a:spcAft>
              <a:defRPr/>
            </a:pPr>
            <a:r>
              <a:rPr lang="pt-BR" sz="1800" dirty="0">
                <a:latin typeface="Comic Sans MS" panose="030F0702030302020204" pitchFamily="66" charset="0"/>
              </a:rPr>
              <a:t>&lt;id, 0&gt; : classe do token id com valor do atributo 0.</a:t>
            </a:r>
          </a:p>
          <a:p>
            <a:pPr lvl="1">
              <a:spcAft>
                <a:spcPts val="500"/>
              </a:spcAft>
              <a:defRPr/>
            </a:pPr>
            <a:r>
              <a:rPr lang="pt-BR" sz="1800" dirty="0">
                <a:latin typeface="Comic Sans MS" panose="030F0702030302020204" pitchFamily="66" charset="0"/>
              </a:rPr>
              <a:t>&lt;=, &gt; operador de atribuição, sem necessidade de um valor para o atributo.</a:t>
            </a:r>
          </a:p>
          <a:p>
            <a:pPr lvl="1">
              <a:spcAft>
                <a:spcPts val="500"/>
              </a:spcAft>
              <a:defRPr/>
            </a:pPr>
            <a:r>
              <a:rPr lang="pt-BR" sz="1800" dirty="0">
                <a:latin typeface="Comic Sans MS" panose="030F0702030302020204" pitchFamily="66" charset="0"/>
              </a:rPr>
              <a:t>&lt;id, 10&gt; : classe do token id com valor do atributo 10.</a:t>
            </a:r>
          </a:p>
          <a:p>
            <a:pPr lvl="1">
              <a:spcAft>
                <a:spcPts val="500"/>
              </a:spcAft>
              <a:defRPr/>
            </a:pPr>
            <a:r>
              <a:rPr lang="pt-BR" sz="1800" dirty="0">
                <a:latin typeface="Comic Sans MS" panose="030F0702030302020204" pitchFamily="66" charset="0"/>
              </a:rPr>
              <a:t>&lt;*, &gt; :  operador de multiplicação, sem necessidade de um valor para o atributo.</a:t>
            </a:r>
          </a:p>
          <a:p>
            <a:pPr lvl="1">
              <a:spcAft>
                <a:spcPts val="500"/>
              </a:spcAft>
              <a:defRPr/>
            </a:pPr>
            <a:r>
              <a:rPr lang="pt-BR" sz="1800" dirty="0">
                <a:latin typeface="Comic Sans MS" panose="030F0702030302020204" pitchFamily="66" charset="0"/>
              </a:rPr>
              <a:t>&lt;id,30&gt; : classe do token id com o valor de atributo 30.</a:t>
            </a:r>
          </a:p>
          <a:p>
            <a:pPr lvl="1">
              <a:spcAft>
                <a:spcPts val="500"/>
              </a:spcAft>
              <a:defRPr/>
            </a:pPr>
            <a:r>
              <a:rPr lang="pt-BR" sz="1800" dirty="0">
                <a:latin typeface="Comic Sans MS" panose="030F0702030302020204" pitchFamily="66" charset="0"/>
              </a:rPr>
              <a:t>&lt;+, &gt; : operador de soma, sem necessidade de um valor para o atributo.</a:t>
            </a:r>
          </a:p>
          <a:p>
            <a:pPr lvl="1">
              <a:spcAft>
                <a:spcPts val="500"/>
              </a:spcAft>
              <a:defRPr/>
            </a:pPr>
            <a:r>
              <a:rPr lang="pt-BR" sz="1800" dirty="0">
                <a:latin typeface="Comic Sans MS" panose="030F0702030302020204" pitchFamily="66" charset="0"/>
              </a:rPr>
              <a:t>&lt;(, &gt;: Delimitador de função.</a:t>
            </a:r>
          </a:p>
          <a:p>
            <a:pPr lvl="1">
              <a:spcAft>
                <a:spcPts val="500"/>
              </a:spcAft>
              <a:defRPr/>
            </a:pPr>
            <a:r>
              <a:rPr lang="pt-BR" sz="1800" dirty="0">
                <a:latin typeface="Comic Sans MS" panose="030F0702030302020204" pitchFamily="66" charset="0"/>
              </a:rPr>
              <a:t>&lt;), &gt;: Delimitador de função.</a:t>
            </a:r>
          </a:p>
          <a:p>
            <a:pPr lvl="1">
              <a:spcAft>
                <a:spcPts val="500"/>
              </a:spcAft>
              <a:defRPr/>
            </a:pPr>
            <a:r>
              <a:rPr lang="pt-BR" sz="1800" dirty="0">
                <a:latin typeface="Comic Sans MS" panose="030F0702030302020204" pitchFamily="66" charset="0"/>
              </a:rPr>
              <a:t>&lt;numero, 2&gt; : token número, com valor para o atributo 2 indicado o valor do número (constante numérica).</a:t>
            </a:r>
            <a:endParaRPr lang="pt-BR" dirty="0">
              <a:latin typeface="Comic Sans MS" panose="030F0702030302020204" pitchFamily="66" charset="0"/>
            </a:endParaRPr>
          </a:p>
        </p:txBody>
      </p:sp>
    </p:spTree>
    <p:extLst>
      <p:ext uri="{BB962C8B-B14F-4D97-AF65-F5344CB8AC3E}">
        <p14:creationId xmlns:p14="http://schemas.microsoft.com/office/powerpoint/2010/main" val="41494156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Análise Léxica </a:t>
            </a:r>
            <a:endParaRPr lang="pt-BR" altLang="pt-BR" dirty="0">
              <a:solidFill>
                <a:schemeClr val="bg1"/>
              </a:solidFill>
              <a:latin typeface="Comic Sans MS" panose="030F0702030302020204" pitchFamily="66" charset="0"/>
            </a:endParaRPr>
          </a:p>
        </p:txBody>
      </p:sp>
      <p:sp>
        <p:nvSpPr>
          <p:cNvPr id="5" name="Retângulo 1"/>
          <p:cNvSpPr>
            <a:spLocks noChangeArrowheads="1"/>
          </p:cNvSpPr>
          <p:nvPr/>
        </p:nvSpPr>
        <p:spPr bwMode="auto">
          <a:xfrm>
            <a:off x="250825" y="1263578"/>
            <a:ext cx="11477755" cy="5387629"/>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a:spcAft>
                <a:spcPts val="1500"/>
              </a:spcAft>
              <a:buFontTx/>
              <a:buNone/>
            </a:pPr>
            <a:r>
              <a:rPr lang="pt-BR" altLang="pt-BR" sz="1800" dirty="0" smtClean="0">
                <a:latin typeface="Comic Sans MS" panose="030F0702030302020204" pitchFamily="66" charset="0"/>
              </a:rPr>
              <a:t>Existem 3 termos relacionados a implementação de um analisador léxico:</a:t>
            </a:r>
          </a:p>
          <a:p>
            <a:pPr algn="just">
              <a:spcAft>
                <a:spcPts val="1500"/>
              </a:spcAft>
              <a:buFontTx/>
              <a:buNone/>
            </a:pPr>
            <a:endParaRPr lang="pt-BR" altLang="pt-BR" sz="1800" dirty="0" smtClean="0">
              <a:latin typeface="Comic Sans MS" panose="030F0702030302020204" pitchFamily="66" charset="0"/>
            </a:endParaRPr>
          </a:p>
          <a:p>
            <a:pPr algn="just">
              <a:spcAft>
                <a:spcPts val="1500"/>
              </a:spcAft>
              <a:buFontTx/>
              <a:buNone/>
            </a:pPr>
            <a:endParaRPr lang="pt-BR" altLang="pt-BR" sz="2000" dirty="0">
              <a:latin typeface="Comic Sans MS" panose="030F0702030302020204" pitchFamily="66" charset="0"/>
            </a:endParaRPr>
          </a:p>
          <a:p>
            <a:pPr algn="just">
              <a:spcAft>
                <a:spcPts val="1500"/>
              </a:spcAft>
              <a:buFontTx/>
              <a:buNone/>
            </a:pPr>
            <a:endParaRPr lang="pt-BR" altLang="pt-BR" sz="2000" dirty="0">
              <a:latin typeface="Comic Sans MS" panose="030F0702030302020204" pitchFamily="66" charset="0"/>
            </a:endParaRPr>
          </a:p>
          <a:p>
            <a:pPr algn="just">
              <a:spcAft>
                <a:spcPts val="1500"/>
              </a:spcAft>
              <a:buFontTx/>
              <a:buNone/>
            </a:pPr>
            <a:endParaRPr lang="pt-BR" altLang="pt-BR" sz="2000" dirty="0">
              <a:latin typeface="Comic Sans MS" panose="030F0702030302020204" pitchFamily="66" charset="0"/>
            </a:endParaRPr>
          </a:p>
          <a:p>
            <a:pPr algn="just">
              <a:spcAft>
                <a:spcPts val="1500"/>
              </a:spcAft>
              <a:buFontTx/>
              <a:buNone/>
            </a:pPr>
            <a:endParaRPr lang="pt-BR" altLang="pt-BR" sz="2000" dirty="0">
              <a:latin typeface="Comic Sans MS" panose="030F0702030302020204" pitchFamily="66" charset="0"/>
            </a:endParaRPr>
          </a:p>
          <a:p>
            <a:pPr algn="just">
              <a:spcAft>
                <a:spcPts val="1500"/>
              </a:spcAft>
              <a:buFontTx/>
              <a:buNone/>
            </a:pPr>
            <a:endParaRPr lang="pt-BR" altLang="pt-BR" sz="2000" dirty="0">
              <a:latin typeface="Comic Sans MS" panose="030F0702030302020204" pitchFamily="66" charset="0"/>
            </a:endParaRPr>
          </a:p>
          <a:p>
            <a:pPr algn="just">
              <a:spcAft>
                <a:spcPts val="1500"/>
              </a:spcAft>
              <a:buFontTx/>
              <a:buNone/>
            </a:pPr>
            <a:endParaRPr lang="pt-BR" altLang="pt-BR" sz="2000" dirty="0">
              <a:latin typeface="Comic Sans MS" panose="030F0702030302020204" pitchFamily="66" charset="0"/>
            </a:endParaRPr>
          </a:p>
          <a:p>
            <a:pPr algn="just">
              <a:spcAft>
                <a:spcPts val="1500"/>
              </a:spcAft>
              <a:buFontTx/>
              <a:buNone/>
            </a:pPr>
            <a:endParaRPr lang="pt-BR" altLang="pt-BR" sz="2000" dirty="0">
              <a:latin typeface="Comic Sans MS" panose="030F0702030302020204" pitchFamily="66" charset="0"/>
            </a:endParaRPr>
          </a:p>
          <a:p>
            <a:pPr algn="just">
              <a:spcAft>
                <a:spcPts val="1500"/>
              </a:spcAft>
              <a:buFontTx/>
              <a:buNone/>
            </a:pPr>
            <a:endParaRPr lang="pt-BR" altLang="pt-BR" sz="2000" dirty="0">
              <a:latin typeface="Comic Sans MS" panose="030F0702030302020204" pitchFamily="66" charset="0"/>
            </a:endParaRPr>
          </a:p>
        </p:txBody>
      </p:sp>
      <p:pic>
        <p:nvPicPr>
          <p:cNvPr id="2" name="Imagem 1"/>
          <p:cNvPicPr>
            <a:picLocks noChangeAspect="1"/>
          </p:cNvPicPr>
          <p:nvPr/>
        </p:nvPicPr>
        <p:blipFill>
          <a:blip r:embed="rId2"/>
          <a:stretch>
            <a:fillRect/>
          </a:stretch>
        </p:blipFill>
        <p:spPr>
          <a:xfrm>
            <a:off x="2061949" y="1663085"/>
            <a:ext cx="8123110" cy="4809250"/>
          </a:xfrm>
          <a:prstGeom prst="rect">
            <a:avLst/>
          </a:prstGeom>
        </p:spPr>
      </p:pic>
    </p:spTree>
    <p:extLst>
      <p:ext uri="{BB962C8B-B14F-4D97-AF65-F5344CB8AC3E}">
        <p14:creationId xmlns:p14="http://schemas.microsoft.com/office/powerpoint/2010/main" val="3960150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1"/>
          <p:cNvSpPr>
            <a:spLocks noChangeArrowheads="1"/>
          </p:cNvSpPr>
          <p:nvPr/>
        </p:nvSpPr>
        <p:spPr bwMode="auto">
          <a:xfrm>
            <a:off x="572246" y="2303243"/>
            <a:ext cx="11389599" cy="1107996"/>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pt-BR" sz="2200" b="1" u="sng" dirty="0">
                <a:solidFill>
                  <a:srgbClr val="FF0000"/>
                </a:solidFill>
                <a:latin typeface="Comic Sans MS" panose="030F0702030302020204" pitchFamily="66" charset="0"/>
              </a:rPr>
              <a:t>Compilador</a:t>
            </a:r>
            <a:r>
              <a:rPr lang="pt-BR" altLang="pt-BR" sz="2200" b="1" dirty="0">
                <a:latin typeface="Comic Sans MS" panose="030F0702030302020204" pitchFamily="66" charset="0"/>
              </a:rPr>
              <a:t>: </a:t>
            </a:r>
            <a:r>
              <a:rPr lang="pt-BR" altLang="pt-BR" sz="2200" dirty="0">
                <a:latin typeface="Comic Sans MS" panose="030F0702030302020204" pitchFamily="66" charset="0"/>
              </a:rPr>
              <a:t>Um compilador é um programa que recebe como entrada um programa em linguagem de programação – a linguagem fonte – e o traduz para um programa equivalente em outra linguagem  – a linguagem objeto.</a:t>
            </a:r>
          </a:p>
        </p:txBody>
      </p:sp>
      <p:pic>
        <p:nvPicPr>
          <p:cNvPr id="8" name="Imagem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366" y="4527744"/>
            <a:ext cx="75596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Compilador</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127781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Reconhecimento de Padrão</a:t>
            </a:r>
            <a:endParaRPr lang="pt-BR" altLang="pt-BR" dirty="0">
              <a:solidFill>
                <a:schemeClr val="bg1"/>
              </a:solidFill>
              <a:latin typeface="Comic Sans MS" panose="030F0702030302020204" pitchFamily="66" charset="0"/>
            </a:endParaRPr>
          </a:p>
        </p:txBody>
      </p:sp>
      <p:sp>
        <p:nvSpPr>
          <p:cNvPr id="7" name="Retângulo 1"/>
          <p:cNvSpPr>
            <a:spLocks noChangeArrowheads="1"/>
          </p:cNvSpPr>
          <p:nvPr/>
        </p:nvSpPr>
        <p:spPr bwMode="auto">
          <a:xfrm>
            <a:off x="836613" y="1700213"/>
            <a:ext cx="10481420" cy="3748719"/>
          </a:xfrm>
          <a:prstGeom prst="rect">
            <a:avLst/>
          </a:prstGeom>
          <a:noFill/>
          <a:ln w="9525">
            <a:solidFill>
              <a:srgbClr val="000000"/>
            </a:solidFill>
            <a:prstDash val="sysDot"/>
            <a:miter lim="800000"/>
            <a:headEnd/>
            <a:tailEnd/>
          </a:ln>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a:defRPr/>
            </a:pPr>
            <a:r>
              <a:rPr lang="pt-BR" sz="2200" dirty="0">
                <a:latin typeface="Comic Sans MS" panose="030F0702030302020204" pitchFamily="66" charset="0"/>
                <a:ea typeface="Calibri" panose="020F0502020204030204" pitchFamily="34" charset="0"/>
                <a:cs typeface="Times New Roman" panose="02020603050405020304" pitchFamily="18" charset="0"/>
              </a:rPr>
              <a:t>A tarefa do analisador léxico é um caso especial de casamento de padrões, isto é, identificação de Tokens certo?</a:t>
            </a:r>
          </a:p>
          <a:p>
            <a:pPr marL="0" indent="0" algn="just">
              <a:buFontTx/>
              <a:buNone/>
              <a:defRPr/>
            </a:pPr>
            <a:r>
              <a:rPr lang="pt-BR" sz="2200" dirty="0">
                <a:latin typeface="Comic Sans MS" panose="030F0702030302020204" pitchFamily="66" charset="0"/>
                <a:ea typeface="Calibri" panose="020F0502020204030204" pitchFamily="34" charset="0"/>
                <a:cs typeface="Times New Roman" panose="02020603050405020304" pitchFamily="18" charset="0"/>
              </a:rPr>
              <a:t> </a:t>
            </a:r>
          </a:p>
          <a:p>
            <a:pPr algn="just">
              <a:defRPr/>
            </a:pPr>
            <a:r>
              <a:rPr lang="pt-BR" sz="2200" dirty="0">
                <a:latin typeface="Comic Sans MS" panose="030F0702030302020204" pitchFamily="66" charset="0"/>
                <a:ea typeface="Calibri" panose="020F0502020204030204" pitchFamily="34" charset="0"/>
                <a:cs typeface="Times New Roman" panose="02020603050405020304" pitchFamily="18" charset="0"/>
              </a:rPr>
              <a:t>Dessa forma, um analisador léxico precisa utilizar métodos que permitem reconhecer e especificar padrões, tais métodos são basicamente os de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expressões</a:t>
            </a: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regulares</a:t>
            </a:r>
            <a:r>
              <a:rPr lang="pt-BR" sz="2200" dirty="0">
                <a:latin typeface="Comic Sans MS" panose="030F0702030302020204" pitchFamily="66" charset="0"/>
                <a:ea typeface="Calibri" panose="020F0502020204030204" pitchFamily="34" charset="0"/>
                <a:cs typeface="Times New Roman" panose="02020603050405020304" pitchFamily="18" charset="0"/>
              </a:rPr>
              <a:t> e de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autômatos</a:t>
            </a: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finitos</a:t>
            </a:r>
            <a:r>
              <a:rPr lang="pt-BR" sz="2200" dirty="0">
                <a:latin typeface="Comic Sans MS" panose="030F0702030302020204" pitchFamily="66" charset="0"/>
                <a:ea typeface="Calibri" panose="020F0502020204030204" pitchFamily="34" charset="0"/>
                <a:cs typeface="Times New Roman" panose="02020603050405020304" pitchFamily="18" charset="0"/>
              </a:rPr>
              <a:t>. </a:t>
            </a:r>
          </a:p>
          <a:p>
            <a:pPr algn="just">
              <a:defRPr/>
            </a:pPr>
            <a:endParaRPr lang="pt-BR" sz="2200" dirty="0">
              <a:latin typeface="Comic Sans MS" panose="030F0702030302020204" pitchFamily="66" charset="0"/>
              <a:ea typeface="Calibri" panose="020F0502020204030204" pitchFamily="34" charset="0"/>
              <a:cs typeface="Times New Roman" panose="02020603050405020304" pitchFamily="18" charset="0"/>
            </a:endParaRPr>
          </a:p>
          <a:p>
            <a:pPr algn="just">
              <a:defRPr/>
            </a:pPr>
            <a:r>
              <a:rPr lang="pt-BR" sz="2200" dirty="0">
                <a:latin typeface="Comic Sans MS" panose="030F0702030302020204" pitchFamily="66" charset="0"/>
                <a:ea typeface="Calibri" panose="020F0502020204030204" pitchFamily="34" charset="0"/>
                <a:cs typeface="Times New Roman" panose="02020603050405020304" pitchFamily="18" charset="0"/>
              </a:rPr>
              <a:t>Expressões regulares e autômatos finitos são eficientes métodos para especificar e reconhecer padrões e ambos possuem o mesmo poder computacional.</a:t>
            </a:r>
            <a:endParaRPr lang="pt-BR" sz="2200" dirty="0">
              <a:latin typeface="Comic Sans MS" panose="030F0702030302020204" pitchFamily="66" charset="0"/>
            </a:endParaRPr>
          </a:p>
        </p:txBody>
      </p:sp>
    </p:spTree>
    <p:extLst>
      <p:ext uri="{BB962C8B-B14F-4D97-AF65-F5344CB8AC3E}">
        <p14:creationId xmlns:p14="http://schemas.microsoft.com/office/powerpoint/2010/main" val="3700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2"/>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Reconhecimento de Padrão</a:t>
            </a:r>
            <a:endParaRPr lang="pt-BR" altLang="pt-BR" dirty="0">
              <a:solidFill>
                <a:schemeClr val="bg1"/>
              </a:solidFill>
              <a:latin typeface="Comic Sans MS" panose="030F0702030302020204" pitchFamily="66" charset="0"/>
            </a:endParaRPr>
          </a:p>
        </p:txBody>
      </p:sp>
      <p:sp>
        <p:nvSpPr>
          <p:cNvPr id="5" name="Retângulo 1"/>
          <p:cNvSpPr>
            <a:spLocks noChangeArrowheads="1"/>
          </p:cNvSpPr>
          <p:nvPr/>
        </p:nvSpPr>
        <p:spPr bwMode="auto">
          <a:xfrm>
            <a:off x="622009" y="1709543"/>
            <a:ext cx="10752007" cy="3071610"/>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a:r>
              <a:rPr lang="pt-BR" altLang="pt-BR" sz="2200">
                <a:latin typeface="Comic Sans MS" panose="030F0702030302020204" pitchFamily="66" charset="0"/>
              </a:rPr>
              <a:t>Para implementar um analisador léxico é necessário ter uma </a:t>
            </a:r>
            <a:r>
              <a:rPr lang="pt-BR" altLang="pt-BR" sz="2200">
                <a:solidFill>
                  <a:srgbClr val="FF0000"/>
                </a:solidFill>
                <a:latin typeface="Comic Sans MS" panose="030F0702030302020204" pitchFamily="66" charset="0"/>
              </a:rPr>
              <a:t>descrição dos lexemas</a:t>
            </a:r>
            <a:r>
              <a:rPr lang="pt-BR" altLang="pt-BR" sz="2200">
                <a:latin typeface="Comic Sans MS" panose="030F0702030302020204" pitchFamily="66" charset="0"/>
              </a:rPr>
              <a:t>, então, podemos escrever o código que irá identificar a ocorrência de cada lexema e identificar cada cadeia de caractere casando com o padrão.</a:t>
            </a:r>
          </a:p>
          <a:p>
            <a:pPr algn="just"/>
            <a:endParaRPr lang="pt-BR" altLang="pt-BR" sz="2200">
              <a:latin typeface="Comic Sans MS" panose="030F0702030302020204" pitchFamily="66" charset="0"/>
            </a:endParaRPr>
          </a:p>
          <a:p>
            <a:pPr algn="just"/>
            <a:r>
              <a:rPr lang="pt-BR" altLang="pt-BR" sz="2200">
                <a:solidFill>
                  <a:srgbClr val="FF0000"/>
                </a:solidFill>
                <a:latin typeface="Comic Sans MS" panose="030F0702030302020204" pitchFamily="66" charset="0"/>
              </a:rPr>
              <a:t>Expressões regulares </a:t>
            </a:r>
            <a:r>
              <a:rPr lang="pt-BR" altLang="pt-BR" sz="2200">
                <a:latin typeface="Comic Sans MS" panose="030F0702030302020204" pitchFamily="66" charset="0"/>
              </a:rPr>
              <a:t>é um mecanismo importante para especificar os padrões de lexemas.</a:t>
            </a:r>
          </a:p>
          <a:p>
            <a:pPr algn="just"/>
            <a:endParaRPr lang="pt-BR" altLang="pt-BR" sz="2200">
              <a:latin typeface="Comic Sans MS" panose="030F0702030302020204" pitchFamily="66" charset="0"/>
            </a:endParaRPr>
          </a:p>
          <a:p>
            <a:pPr algn="just"/>
            <a:endParaRPr lang="pt-BR" altLang="pt-BR" sz="2200">
              <a:latin typeface="Comic Sans MS" panose="030F0702030302020204" pitchFamily="66" charset="0"/>
            </a:endParaRPr>
          </a:p>
        </p:txBody>
      </p:sp>
    </p:spTree>
    <p:extLst>
      <p:ext uri="{BB962C8B-B14F-4D97-AF65-F5344CB8AC3E}">
        <p14:creationId xmlns:p14="http://schemas.microsoft.com/office/powerpoint/2010/main" val="1527998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640671" y="1700213"/>
            <a:ext cx="10957281" cy="3139321"/>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pPr>
            <a:r>
              <a:rPr lang="pt-BR" altLang="pt-BR" sz="2200" dirty="0">
                <a:latin typeface="Comic Sans MS" panose="030F0702030302020204" pitchFamily="66" charset="0"/>
              </a:rPr>
              <a:t>As expressões regulares são utilizadas principalmente como descritores de linguagens, ou seja, a partir destas expressões podemos identificar uma linguagem regular e dada uma linguagem podemos escrevê-la de forma simplificada usando expressões.</a:t>
            </a:r>
          </a:p>
          <a:p>
            <a:pPr algn="just" eaLnBrk="1" hangingPunct="1">
              <a:spcBef>
                <a:spcPct val="0"/>
              </a:spcBef>
            </a:pPr>
            <a:endParaRPr lang="pt-BR" altLang="pt-BR" sz="2200" dirty="0">
              <a:latin typeface="Comic Sans MS" panose="030F0702030302020204" pitchFamily="66" charset="0"/>
            </a:endParaRPr>
          </a:p>
          <a:p>
            <a:pPr algn="just" eaLnBrk="1" hangingPunct="1">
              <a:spcBef>
                <a:spcPct val="0"/>
              </a:spcBef>
            </a:pPr>
            <a:r>
              <a:rPr lang="pt-BR" altLang="pt-BR" sz="2200" dirty="0">
                <a:latin typeface="Comic Sans MS" panose="030F0702030302020204" pitchFamily="66" charset="0"/>
              </a:rPr>
              <a:t>Uma Expressão Regular (ER) trata-se de um formalismo denotacional, também considerado gerador, pois se pode inferir como construir (“</a:t>
            </a:r>
            <a:r>
              <a:rPr lang="pt-BR" altLang="pt-BR" sz="2200" dirty="0">
                <a:solidFill>
                  <a:srgbClr val="FF0000"/>
                </a:solidFill>
                <a:latin typeface="Comic Sans MS" panose="030F0702030302020204" pitchFamily="66" charset="0"/>
              </a:rPr>
              <a:t>gerar</a:t>
            </a:r>
            <a:r>
              <a:rPr lang="pt-BR" altLang="pt-BR" sz="2200" dirty="0">
                <a:latin typeface="Comic Sans MS" panose="030F0702030302020204" pitchFamily="66" charset="0"/>
              </a:rPr>
              <a:t>”) as palavras de uma linguagem. </a:t>
            </a:r>
          </a:p>
          <a:p>
            <a:pPr algn="just" eaLnBrk="1" hangingPunct="1">
              <a:spcBef>
                <a:spcPct val="0"/>
              </a:spcBef>
            </a:pPr>
            <a:endParaRPr lang="pt-BR" altLang="pt-BR" sz="2200" dirty="0">
              <a:latin typeface="Comic Sans MS" panose="030F0702030302020204" pitchFamily="66" charset="0"/>
            </a:endParaRPr>
          </a:p>
        </p:txBody>
      </p:sp>
    </p:spTree>
    <p:extLst>
      <p:ext uri="{BB962C8B-B14F-4D97-AF65-F5344CB8AC3E}">
        <p14:creationId xmlns:p14="http://schemas.microsoft.com/office/powerpoint/2010/main" val="39593887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1"/>
          <p:cNvSpPr>
            <a:spLocks noChangeArrowheads="1"/>
          </p:cNvSpPr>
          <p:nvPr/>
        </p:nvSpPr>
        <p:spPr bwMode="auto">
          <a:xfrm>
            <a:off x="836613" y="1700213"/>
            <a:ext cx="10910628" cy="3039294"/>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spcAft>
                <a:spcPts val="1500"/>
              </a:spcAft>
            </a:pPr>
            <a:r>
              <a:rPr lang="pt-BR" altLang="pt-BR" sz="2200">
                <a:latin typeface="Comic Sans MS" panose="030F0702030302020204" pitchFamily="66" charset="0"/>
                <a:ea typeface="Calibri" panose="020F0502020204030204" pitchFamily="34" charset="0"/>
                <a:cs typeface="Times New Roman" panose="02020603050405020304" pitchFamily="18" charset="0"/>
              </a:rPr>
              <a:t>Expressões Regulares representam padrões de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cadeias de caracteres</a:t>
            </a:r>
            <a:r>
              <a:rPr lang="pt-BR" altLang="pt-BR" sz="2200">
                <a:latin typeface="Comic Sans MS" panose="030F0702030302020204" pitchFamily="66" charset="0"/>
                <a:ea typeface="Calibri" panose="020F0502020204030204" pitchFamily="34" charset="0"/>
                <a:cs typeface="Times New Roman" panose="02020603050405020304" pitchFamily="18" charset="0"/>
              </a:rPr>
              <a:t>. </a:t>
            </a:r>
          </a:p>
          <a:p>
            <a:pPr algn="just" eaLnBrk="1" hangingPunct="1">
              <a:spcBef>
                <a:spcPct val="0"/>
              </a:spcBef>
              <a:spcAft>
                <a:spcPts val="1500"/>
              </a:spcAft>
            </a:pPr>
            <a:r>
              <a:rPr lang="pt-BR" altLang="pt-BR" sz="2200">
                <a:latin typeface="Comic Sans MS" panose="030F0702030302020204" pitchFamily="66" charset="0"/>
                <a:ea typeface="Calibri" panose="020F0502020204030204" pitchFamily="34" charset="0"/>
                <a:cs typeface="Times New Roman" panose="02020603050405020304" pitchFamily="18" charset="0"/>
              </a:rPr>
              <a:t>Uma expressão regular r é completamente definida pelo conjunto de cadeias de caracteres com as quais ela casa. </a:t>
            </a:r>
          </a:p>
          <a:p>
            <a:pPr algn="just" eaLnBrk="1" hangingPunct="1">
              <a:spcBef>
                <a:spcPct val="0"/>
              </a:spcBef>
              <a:spcAft>
                <a:spcPts val="1500"/>
              </a:spcAft>
            </a:pPr>
            <a:r>
              <a:rPr lang="pt-BR" altLang="pt-BR" sz="2200">
                <a:latin typeface="Comic Sans MS" panose="030F0702030302020204" pitchFamily="66" charset="0"/>
                <a:ea typeface="Calibri" panose="020F0502020204030204" pitchFamily="34" charset="0"/>
                <a:cs typeface="Times New Roman" panose="02020603050405020304" pitchFamily="18" charset="0"/>
              </a:rPr>
              <a:t>Expressão regular é definida a partir de conjuntos (linguagens) básicos e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operações </a:t>
            </a:r>
            <a:r>
              <a:rPr lang="pt-BR" altLang="pt-BR" sz="2200">
                <a:latin typeface="Comic Sans MS" panose="030F0702030302020204" pitchFamily="66" charset="0"/>
                <a:ea typeface="Calibri" panose="020F0502020204030204" pitchFamily="34" charset="0"/>
                <a:cs typeface="Times New Roman" panose="02020603050405020304" pitchFamily="18" charset="0"/>
              </a:rPr>
              <a:t>de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concatenação </a:t>
            </a:r>
            <a:r>
              <a:rPr lang="pt-BR" altLang="pt-BR" sz="2200">
                <a:latin typeface="Comic Sans MS" panose="030F0702030302020204" pitchFamily="66" charset="0"/>
                <a:ea typeface="Calibri" panose="020F0502020204030204" pitchFamily="34" charset="0"/>
                <a:cs typeface="Times New Roman" panose="02020603050405020304" pitchFamily="18" charset="0"/>
              </a:rPr>
              <a:t>e de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união</a:t>
            </a:r>
            <a:r>
              <a:rPr lang="pt-BR" altLang="pt-BR" sz="2200">
                <a:latin typeface="Comic Sans MS" panose="030F0702030302020204" pitchFamily="66" charset="0"/>
                <a:ea typeface="Calibri" panose="020F0502020204030204" pitchFamily="34" charset="0"/>
                <a:cs typeface="Times New Roman" panose="02020603050405020304" pitchFamily="18" charset="0"/>
              </a:rPr>
              <a:t>. </a:t>
            </a:r>
          </a:p>
          <a:p>
            <a:pPr algn="just" eaLnBrk="1" hangingPunct="1">
              <a:spcBef>
                <a:spcPct val="0"/>
              </a:spcBef>
              <a:spcAft>
                <a:spcPts val="1500"/>
              </a:spcAft>
            </a:pPr>
            <a:r>
              <a:rPr lang="pt-BR" altLang="pt-BR" sz="2200">
                <a:latin typeface="Comic Sans MS" panose="030F0702030302020204" pitchFamily="66" charset="0"/>
                <a:ea typeface="Calibri" panose="020F0502020204030204" pitchFamily="34" charset="0"/>
                <a:cs typeface="Times New Roman" panose="02020603050405020304" pitchFamily="18" charset="0"/>
              </a:rPr>
              <a:t>As expressões regulares são indicadas para a comunicação humano x humano e também, na comunicação humano x máquina </a:t>
            </a:r>
            <a:endParaRPr lang="pt-BR" altLang="pt-BR" sz="2200">
              <a:latin typeface="Comic Sans MS" panose="030F0702030302020204" pitchFamily="66" charset="0"/>
              <a:ea typeface="Calibri" panose="020F0502020204030204" pitchFamily="34" charset="0"/>
            </a:endParaRPr>
          </a:p>
        </p:txBody>
      </p:sp>
      <p:sp>
        <p:nvSpPr>
          <p:cNvPr id="7"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30174170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1"/>
          <p:cNvSpPr>
            <a:spLocks noChangeArrowheads="1"/>
          </p:cNvSpPr>
          <p:nvPr/>
        </p:nvSpPr>
        <p:spPr bwMode="auto">
          <a:xfrm>
            <a:off x="836613" y="1700213"/>
            <a:ext cx="10490750" cy="3516347"/>
          </a:xfrm>
          <a:prstGeom prst="rect">
            <a:avLst/>
          </a:prstGeom>
          <a:noFill/>
          <a:ln w="9525">
            <a:solidFill>
              <a:srgbClr val="000000"/>
            </a:solidFill>
            <a:prstDash val="sysDot"/>
            <a:miter lim="800000"/>
            <a:headEnd/>
            <a:tailEnd/>
          </a:ln>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spcAft>
                <a:spcPts val="1500"/>
              </a:spcAft>
              <a:defRPr/>
            </a:pPr>
            <a:r>
              <a:rPr lang="pt-BR" sz="2200" dirty="0">
                <a:latin typeface="Comic Sans MS" panose="030F0702030302020204" pitchFamily="66" charset="0"/>
                <a:ea typeface="Calibri" panose="020F0502020204030204" pitchFamily="34" charset="0"/>
                <a:cs typeface="Times New Roman" panose="02020603050405020304" pitchFamily="18" charset="0"/>
              </a:rPr>
              <a:t>Habitualmente, uma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Expressão Regular </a:t>
            </a:r>
            <a:r>
              <a:rPr lang="pt-BR" sz="2200" dirty="0">
                <a:latin typeface="Comic Sans MS" panose="030F0702030302020204" pitchFamily="66" charset="0"/>
                <a:ea typeface="Calibri" panose="020F0502020204030204" pitchFamily="34" charset="0"/>
                <a:cs typeface="Times New Roman" panose="02020603050405020304" pitchFamily="18" charset="0"/>
              </a:rPr>
              <a:t>é abreviada por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ER</a:t>
            </a:r>
            <a:r>
              <a:rPr lang="pt-BR" sz="2200" dirty="0">
                <a:latin typeface="Comic Sans MS" panose="030F0702030302020204" pitchFamily="66" charset="0"/>
                <a:ea typeface="Calibri" panose="020F0502020204030204" pitchFamily="34" charset="0"/>
                <a:cs typeface="Times New Roman" panose="02020603050405020304" pitchFamily="18" charset="0"/>
              </a:rPr>
              <a:t>. Uma Expressão Regular sobre um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alfabeto ∑ </a:t>
            </a:r>
            <a:r>
              <a:rPr lang="pt-BR" sz="2200" dirty="0">
                <a:latin typeface="Comic Sans MS" panose="030F0702030302020204" pitchFamily="66" charset="0"/>
                <a:ea typeface="Calibri" panose="020F0502020204030204" pitchFamily="34" charset="0"/>
                <a:cs typeface="Times New Roman" panose="02020603050405020304" pitchFamily="18" charset="0"/>
              </a:rPr>
              <a:t>é indutivamente definida como se segue: </a:t>
            </a:r>
          </a:p>
          <a:p>
            <a:pPr marL="0" indent="0" algn="just" eaLnBrk="1" hangingPunct="1">
              <a:spcBef>
                <a:spcPct val="0"/>
              </a:spcBef>
              <a:spcAft>
                <a:spcPts val="1500"/>
              </a:spcAft>
              <a:buFontTx/>
              <a:buNone/>
              <a:defRPr/>
            </a:pPr>
            <a:r>
              <a:rPr lang="pt-BR" altLang="pt-BR" sz="2200" dirty="0">
                <a:latin typeface="Comic Sans MS" panose="030F0702030302020204" pitchFamily="66" charset="0"/>
                <a:cs typeface="Times New Roman" panose="02020603050405020304" pitchFamily="18" charset="0"/>
              </a:rPr>
              <a:t>1) </a:t>
            </a:r>
            <a:r>
              <a:rPr lang="pt-BR" sz="1800" dirty="0">
                <a:latin typeface="Comic Sans MS" panose="030F0702030302020204" pitchFamily="66" charset="0"/>
                <a:ea typeface="Calibri" panose="020F0502020204030204" pitchFamily="34" charset="0"/>
                <a:cs typeface="Times New Roman" panose="02020603050405020304" pitchFamily="18" charset="0"/>
              </a:rPr>
              <a:t>Base de Indução</a:t>
            </a:r>
            <a:r>
              <a:rPr lang="pt-BR" sz="2200" dirty="0">
                <a:latin typeface="Comic Sans MS" panose="030F0702030302020204" pitchFamily="66" charset="0"/>
                <a:ea typeface="Calibri" panose="020F0502020204030204" pitchFamily="34" charset="0"/>
                <a:cs typeface="Times New Roman" panose="02020603050405020304" pitchFamily="18" charset="0"/>
              </a:rPr>
              <a:t>:</a:t>
            </a:r>
          </a:p>
          <a:p>
            <a:pPr marL="0" indent="0" algn="just" eaLnBrk="1" hangingPunct="1">
              <a:spcBef>
                <a:spcPct val="0"/>
              </a:spcBef>
              <a:spcAft>
                <a:spcPts val="1500"/>
              </a:spcAft>
              <a:buFontTx/>
              <a:buNone/>
              <a:defRPr/>
            </a:pPr>
            <a:r>
              <a:rPr lang="pt-BR" altLang="pt-BR" sz="2200" dirty="0">
                <a:latin typeface="Comic Sans MS" panose="030F0702030302020204" pitchFamily="66" charset="0"/>
                <a:cs typeface="Times New Roman" panose="02020603050405020304" pitchFamily="18" charset="0"/>
              </a:rPr>
              <a:t>a) A expressão:</a:t>
            </a:r>
          </a:p>
          <a:p>
            <a:pPr marL="0" indent="0" algn="just" eaLnBrk="1" hangingPunct="1">
              <a:spcBef>
                <a:spcPct val="0"/>
              </a:spcBef>
              <a:spcAft>
                <a:spcPts val="1500"/>
              </a:spcAft>
              <a:buFontTx/>
              <a:buNone/>
              <a:defRPr/>
            </a:pPr>
            <a:r>
              <a:rPr lang="pt-BR" sz="1800" dirty="0">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			</a:t>
            </a:r>
            <a:r>
              <a:rPr lang="pt-BR" sz="2800" dirty="0">
                <a:solidFill>
                  <a:srgbClr val="FF0000"/>
                </a:solidFill>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endParaRPr lang="pt-BR" altLang="pt-BR" sz="2800" dirty="0">
              <a:solidFill>
                <a:srgbClr val="FF0000"/>
              </a:solidFill>
              <a:latin typeface="Comic Sans MS" panose="030F0702030302020204" pitchFamily="66" charset="0"/>
              <a:cs typeface="Times New Roman" panose="02020603050405020304" pitchFamily="18" charset="0"/>
            </a:endParaRPr>
          </a:p>
          <a:p>
            <a:pPr marL="0" indent="0" algn="just" eaLnBrk="1" hangingPunct="1">
              <a:spcBef>
                <a:spcPct val="0"/>
              </a:spcBef>
              <a:spcAft>
                <a:spcPts val="1500"/>
              </a:spcAft>
              <a:buFontTx/>
              <a:buNone/>
              <a:defRPr/>
            </a:pPr>
            <a:r>
              <a:rPr lang="pt-BR" altLang="pt-BR" sz="2200" dirty="0">
                <a:latin typeface="Comic Sans MS" panose="030F0702030302020204" pitchFamily="66" charset="0"/>
                <a:cs typeface="Times New Roman" panose="02020603050405020304" pitchFamily="18" charset="0"/>
              </a:rPr>
              <a:t>é uma expressão regular e denota a </a:t>
            </a:r>
            <a:r>
              <a:rPr lang="pt-BR" altLang="pt-BR" sz="2200" dirty="0">
                <a:solidFill>
                  <a:srgbClr val="FF0000"/>
                </a:solidFill>
                <a:latin typeface="Comic Sans MS" panose="030F0702030302020204" pitchFamily="66" charset="0"/>
                <a:cs typeface="Times New Roman" panose="02020603050405020304" pitchFamily="18" charset="0"/>
              </a:rPr>
              <a:t>linguagem vazia</a:t>
            </a:r>
            <a:r>
              <a:rPr lang="pt-BR" altLang="pt-BR" sz="2200" dirty="0">
                <a:latin typeface="Comic Sans MS" panose="030F0702030302020204" pitchFamily="66" charset="0"/>
                <a:cs typeface="Times New Roman" panose="02020603050405020304" pitchFamily="18" charset="0"/>
              </a:rPr>
              <a:t>:</a:t>
            </a:r>
          </a:p>
          <a:p>
            <a:pPr marL="0" indent="0" algn="just" eaLnBrk="1" hangingPunct="1">
              <a:spcBef>
                <a:spcPct val="0"/>
              </a:spcBef>
              <a:spcAft>
                <a:spcPts val="1500"/>
              </a:spcAft>
              <a:buFontTx/>
              <a:buNone/>
              <a:defRPr/>
            </a:pPr>
            <a:endParaRPr lang="pt-BR" altLang="pt-BR" sz="2200" dirty="0">
              <a:latin typeface="Comic Sans MS" panose="030F0702030302020204" pitchFamily="66" charset="0"/>
            </a:endParaRPr>
          </a:p>
        </p:txBody>
      </p:sp>
      <p:sp>
        <p:nvSpPr>
          <p:cNvPr id="7"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790306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1"/>
          <p:cNvSpPr>
            <a:spLocks noChangeArrowheads="1"/>
          </p:cNvSpPr>
          <p:nvPr/>
        </p:nvSpPr>
        <p:spPr bwMode="auto">
          <a:xfrm>
            <a:off x="631339" y="1634899"/>
            <a:ext cx="11031926" cy="4916487"/>
          </a:xfrm>
          <a:prstGeom prst="rect">
            <a:avLst/>
          </a:prstGeom>
          <a:noFill/>
          <a:ln w="9525">
            <a:solidFill>
              <a:srgbClr val="000000"/>
            </a:solidFill>
            <a:prstDash val="sysDot"/>
            <a:miter lim="800000"/>
            <a:headEnd/>
            <a:tailEnd/>
          </a:ln>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spcAft>
                <a:spcPts val="1500"/>
              </a:spcAft>
              <a:buFontTx/>
              <a:buNone/>
            </a:pPr>
            <a:r>
              <a:rPr lang="pt-BR" altLang="pt-BR" sz="2200">
                <a:latin typeface="Comic Sans MS" panose="030F0702030302020204" pitchFamily="66" charset="0"/>
                <a:cs typeface="Times New Roman" panose="02020603050405020304" pitchFamily="18" charset="0"/>
              </a:rPr>
              <a:t>b) A expressão:</a:t>
            </a:r>
          </a:p>
          <a:p>
            <a:pPr algn="just" eaLnBrk="1" hangingPunct="1">
              <a:spcBef>
                <a:spcPct val="0"/>
              </a:spcBef>
              <a:spcAft>
                <a:spcPts val="1500"/>
              </a:spcAft>
              <a:buFontTx/>
              <a:buNone/>
            </a:pPr>
            <a:r>
              <a:rPr lang="pt-BR" altLang="pt-BR" sz="1800">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			</a:t>
            </a:r>
            <a:r>
              <a:rPr lang="pt-BR" altLang="pt-BR" sz="2800">
                <a:solidFill>
                  <a:srgbClr val="FF0000"/>
                </a:solidFill>
                <a:latin typeface="Calibri" panose="020F0502020204030204" pitchFamily="34" charset="0"/>
                <a:ea typeface="Calibri" panose="020F0502020204030204" pitchFamily="34" charset="0"/>
                <a:cs typeface="Times New Roman" panose="02020603050405020304" pitchFamily="18" charset="0"/>
              </a:rPr>
              <a:t>ε</a:t>
            </a:r>
            <a:endParaRPr lang="pt-BR" altLang="pt-BR" sz="2800">
              <a:solidFill>
                <a:srgbClr val="FF0000"/>
              </a:solidFill>
              <a:latin typeface="Comic Sans MS" panose="030F0702030302020204" pitchFamily="66" charset="0"/>
              <a:cs typeface="Times New Roman" panose="02020603050405020304" pitchFamily="18" charset="0"/>
            </a:endParaRPr>
          </a:p>
          <a:p>
            <a:pPr algn="just" eaLnBrk="1" hangingPunct="1">
              <a:spcBef>
                <a:spcPct val="0"/>
              </a:spcBef>
              <a:spcAft>
                <a:spcPts val="1500"/>
              </a:spcAft>
              <a:buFontTx/>
              <a:buNone/>
            </a:pPr>
            <a:r>
              <a:rPr lang="pt-BR" altLang="pt-BR" sz="2200">
                <a:latin typeface="Comic Sans MS" panose="030F0702030302020204" pitchFamily="66" charset="0"/>
                <a:cs typeface="Calibri" panose="020F0502020204030204" pitchFamily="34" charset="0"/>
              </a:rPr>
              <a:t>é uma expressão regular e denota a linguagem que contém exclusivamente a </a:t>
            </a:r>
            <a:r>
              <a:rPr lang="pt-BR" altLang="pt-BR" sz="2200">
                <a:solidFill>
                  <a:srgbClr val="FF0000"/>
                </a:solidFill>
                <a:latin typeface="Comic Sans MS" panose="030F0702030302020204" pitchFamily="66" charset="0"/>
                <a:cs typeface="Calibri" panose="020F0502020204030204" pitchFamily="34" charset="0"/>
              </a:rPr>
              <a:t>palavra vazia</a:t>
            </a:r>
            <a:r>
              <a:rPr lang="pt-BR" altLang="pt-BR" sz="2200">
                <a:latin typeface="Comic Sans MS" panose="030F0702030302020204" pitchFamily="66" charset="0"/>
                <a:cs typeface="Calibri" panose="020F0502020204030204" pitchFamily="34" charset="0"/>
              </a:rPr>
              <a:t>:</a:t>
            </a:r>
          </a:p>
          <a:p>
            <a:pPr algn="just" eaLnBrk="1" hangingPunct="1">
              <a:spcBef>
                <a:spcPct val="0"/>
              </a:spcBef>
              <a:spcAft>
                <a:spcPts val="1500"/>
              </a:spcAft>
              <a:buFontTx/>
              <a:buNone/>
            </a:pPr>
            <a:endParaRPr lang="pt-BR" altLang="pt-BR" sz="2200">
              <a:latin typeface="Comic Sans MS" panose="030F0702030302020204" pitchFamily="66" charset="0"/>
              <a:cs typeface="Times New Roman" panose="02020603050405020304" pitchFamily="18" charset="0"/>
            </a:endParaRPr>
          </a:p>
          <a:p>
            <a:pPr algn="just" eaLnBrk="1" hangingPunct="1">
              <a:spcBef>
                <a:spcPct val="0"/>
              </a:spcBef>
              <a:spcAft>
                <a:spcPts val="1500"/>
              </a:spcAft>
              <a:buFontTx/>
              <a:buNone/>
            </a:pPr>
            <a:r>
              <a:rPr lang="pt-BR" altLang="pt-BR" sz="2200">
                <a:latin typeface="Comic Sans MS" panose="030F0702030302020204" pitchFamily="66" charset="0"/>
                <a:cs typeface="Times New Roman" panose="02020603050405020304" pitchFamily="18" charset="0"/>
              </a:rPr>
              <a:t>c) </a:t>
            </a:r>
            <a:r>
              <a:rPr lang="pt-BR" altLang="pt-BR" sz="1800">
                <a:latin typeface="Comic Sans MS" panose="030F0702030302020204" pitchFamily="66" charset="0"/>
                <a:cs typeface="Calibri" panose="020F0502020204030204" pitchFamily="34" charset="0"/>
              </a:rPr>
              <a:t>Para qualquer símbolo </a:t>
            </a:r>
            <a:r>
              <a:rPr lang="pt-BR" altLang="pt-BR" sz="1800">
                <a:solidFill>
                  <a:srgbClr val="262673"/>
                </a:solidFill>
                <a:latin typeface="Comic Sans MS" panose="030F0702030302020204" pitchFamily="66" charset="0"/>
                <a:cs typeface="Calibri" panose="020F0502020204030204" pitchFamily="34" charset="0"/>
              </a:rPr>
              <a:t>x</a:t>
            </a:r>
            <a:r>
              <a:rPr lang="pt-BR" altLang="pt-BR" sz="1800">
                <a:solidFill>
                  <a:srgbClr val="FF0000"/>
                </a:solidFill>
                <a:latin typeface="Comic Sans MS" panose="030F0702030302020204" pitchFamily="66" charset="0"/>
                <a:cs typeface="Calibri" panose="020F0502020204030204" pitchFamily="34" charset="0"/>
              </a:rPr>
              <a:t> </a:t>
            </a:r>
            <a:r>
              <a:rPr lang="pt-BR" altLang="pt-BR" sz="1800">
                <a:solidFill>
                  <a:srgbClr val="FF0000"/>
                </a:solidFill>
                <a:latin typeface="Comic Sans MS" panose="030F0702030302020204" pitchFamily="66" charset="0"/>
                <a:cs typeface="Calibri" panose="020F0502020204030204" pitchFamily="34" charset="0"/>
                <a:sym typeface="Symbol" panose="05050102010706020507" pitchFamily="18" charset="2"/>
              </a:rPr>
              <a:t></a:t>
            </a:r>
            <a:r>
              <a:rPr lang="pt-BR" altLang="pt-BR" sz="1800">
                <a:latin typeface="Comic Sans MS" panose="030F0702030302020204" pitchFamily="66" charset="0"/>
                <a:cs typeface="Calibri" panose="020F0502020204030204" pitchFamily="34" charset="0"/>
              </a:rPr>
              <a:t> </a:t>
            </a:r>
            <a:r>
              <a:rPr lang="en-US" altLang="pt-BR" sz="1800">
                <a:solidFill>
                  <a:srgbClr val="262673"/>
                </a:solidFill>
                <a:latin typeface="Comic Sans MS" panose="030F0702030302020204" pitchFamily="66" charset="0"/>
                <a:cs typeface="Calibri" panose="020F0502020204030204" pitchFamily="34" charset="0"/>
              </a:rPr>
              <a:t>∑</a:t>
            </a:r>
            <a:r>
              <a:rPr lang="pt-BR" altLang="pt-BR" sz="1800">
                <a:latin typeface="Comic Sans MS" panose="030F0702030302020204" pitchFamily="66" charset="0"/>
                <a:cs typeface="Calibri" panose="020F0502020204030204" pitchFamily="34" charset="0"/>
              </a:rPr>
              <a:t>, a expressão:</a:t>
            </a:r>
          </a:p>
          <a:p>
            <a:pPr algn="just" eaLnBrk="1" hangingPunct="1">
              <a:spcBef>
                <a:spcPct val="0"/>
              </a:spcBef>
              <a:spcAft>
                <a:spcPts val="1500"/>
              </a:spcAft>
              <a:buFontTx/>
              <a:buNone/>
            </a:pPr>
            <a:r>
              <a:rPr lang="pt-BR" altLang="pt-BR" sz="2200">
                <a:latin typeface="Comic Sans MS" panose="030F0702030302020204" pitchFamily="66" charset="0"/>
                <a:cs typeface="Times New Roman" panose="02020603050405020304" pitchFamily="18" charset="0"/>
              </a:rPr>
              <a:t>			  </a:t>
            </a:r>
            <a:r>
              <a:rPr lang="pt-BR" altLang="pt-BR" sz="2200">
                <a:solidFill>
                  <a:srgbClr val="FF0000"/>
                </a:solidFill>
                <a:latin typeface="Comic Sans MS" panose="030F0702030302020204" pitchFamily="66" charset="0"/>
                <a:cs typeface="Times New Roman" panose="02020603050405020304" pitchFamily="18" charset="0"/>
              </a:rPr>
              <a:t>X</a:t>
            </a:r>
          </a:p>
          <a:p>
            <a:pPr algn="just" eaLnBrk="1" hangingPunct="1">
              <a:spcBef>
                <a:spcPct val="0"/>
              </a:spcBef>
              <a:spcAft>
                <a:spcPts val="1500"/>
              </a:spcAft>
              <a:buFontTx/>
              <a:buNone/>
            </a:pPr>
            <a:r>
              <a:rPr lang="pt-BR" altLang="pt-BR" sz="2200">
                <a:latin typeface="Comic Sans MS" panose="030F0702030302020204" pitchFamily="66" charset="0"/>
                <a:cs typeface="Times New Roman" panose="02020603050405020304" pitchFamily="18" charset="0"/>
              </a:rPr>
              <a:t>é uma expressão regular e denota a linguagem que contém exclusivamente a palavra constituída pelo símbolo x: </a:t>
            </a:r>
          </a:p>
          <a:p>
            <a:pPr algn="just" eaLnBrk="1" hangingPunct="1">
              <a:spcBef>
                <a:spcPct val="0"/>
              </a:spcBef>
              <a:spcAft>
                <a:spcPts val="1500"/>
              </a:spcAft>
              <a:buFontTx/>
              <a:buNone/>
            </a:pPr>
            <a:r>
              <a:rPr lang="pt-BR" altLang="pt-BR" sz="2200">
                <a:latin typeface="Comic Sans MS" panose="030F0702030302020204" pitchFamily="66" charset="0"/>
                <a:cs typeface="Times New Roman" panose="02020603050405020304" pitchFamily="18" charset="0"/>
              </a:rPr>
              <a:t>			{ </a:t>
            </a:r>
            <a:r>
              <a:rPr lang="pt-BR" altLang="pt-BR" sz="2200">
                <a:solidFill>
                  <a:srgbClr val="FF0000"/>
                </a:solidFill>
                <a:latin typeface="Comic Sans MS" panose="030F0702030302020204" pitchFamily="66" charset="0"/>
                <a:cs typeface="Times New Roman" panose="02020603050405020304" pitchFamily="18" charset="0"/>
              </a:rPr>
              <a:t>X</a:t>
            </a:r>
            <a:r>
              <a:rPr lang="pt-BR" altLang="pt-BR" sz="2200">
                <a:latin typeface="Comic Sans MS" panose="030F0702030302020204" pitchFamily="66" charset="0"/>
                <a:cs typeface="Times New Roman" panose="02020603050405020304" pitchFamily="18" charset="0"/>
              </a:rPr>
              <a:t> }</a:t>
            </a:r>
          </a:p>
        </p:txBody>
      </p:sp>
      <p:sp>
        <p:nvSpPr>
          <p:cNvPr id="7"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2142671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1"/>
          <p:cNvSpPr>
            <a:spLocks noChangeArrowheads="1"/>
          </p:cNvSpPr>
          <p:nvPr/>
        </p:nvSpPr>
        <p:spPr bwMode="auto">
          <a:xfrm>
            <a:off x="836613" y="1700213"/>
            <a:ext cx="10882636" cy="4708525"/>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spcAft>
                <a:spcPts val="1500"/>
              </a:spcAft>
              <a:buFontTx/>
              <a:buNone/>
            </a:pPr>
            <a:r>
              <a:rPr lang="pt-BR" altLang="pt-BR" sz="2000">
                <a:latin typeface="Comic Sans MS" panose="030F0702030302020204" pitchFamily="66" charset="0"/>
                <a:cs typeface="Times New Roman" panose="02020603050405020304" pitchFamily="18" charset="0"/>
              </a:rPr>
              <a:t>2) Passo de Indução. Se </a:t>
            </a:r>
            <a:r>
              <a:rPr lang="pt-BR" altLang="pt-BR" sz="2000">
                <a:solidFill>
                  <a:srgbClr val="FF0000"/>
                </a:solidFill>
                <a:latin typeface="Comic Sans MS" panose="030F0702030302020204" pitchFamily="66" charset="0"/>
                <a:cs typeface="Times New Roman" panose="02020603050405020304" pitchFamily="18" charset="0"/>
              </a:rPr>
              <a:t>r</a:t>
            </a:r>
            <a:r>
              <a:rPr lang="pt-BR" altLang="pt-BR" sz="2000">
                <a:latin typeface="Comic Sans MS" panose="030F0702030302020204" pitchFamily="66" charset="0"/>
                <a:cs typeface="Times New Roman" panose="02020603050405020304" pitchFamily="18" charset="0"/>
              </a:rPr>
              <a:t> e </a:t>
            </a:r>
            <a:r>
              <a:rPr lang="pt-BR" altLang="pt-BR" sz="2000">
                <a:solidFill>
                  <a:srgbClr val="FF0000"/>
                </a:solidFill>
                <a:latin typeface="Comic Sans MS" panose="030F0702030302020204" pitchFamily="66" charset="0"/>
                <a:cs typeface="Times New Roman" panose="02020603050405020304" pitchFamily="18" charset="0"/>
              </a:rPr>
              <a:t>s</a:t>
            </a:r>
            <a:r>
              <a:rPr lang="pt-BR" altLang="pt-BR" sz="2000">
                <a:latin typeface="Comic Sans MS" panose="030F0702030302020204" pitchFamily="66" charset="0"/>
                <a:cs typeface="Times New Roman" panose="02020603050405020304" pitchFamily="18" charset="0"/>
              </a:rPr>
              <a:t> são expressões regulares e denotam as linguagens </a:t>
            </a:r>
            <a:r>
              <a:rPr lang="pt-BR" altLang="pt-BR" sz="2000">
                <a:solidFill>
                  <a:srgbClr val="FF0000"/>
                </a:solidFill>
                <a:latin typeface="Comic Sans MS" panose="030F0702030302020204" pitchFamily="66" charset="0"/>
                <a:cs typeface="Times New Roman" panose="02020603050405020304" pitchFamily="18" charset="0"/>
              </a:rPr>
              <a:t>R</a:t>
            </a:r>
            <a:r>
              <a:rPr lang="pt-BR" altLang="pt-BR" sz="2000">
                <a:latin typeface="Comic Sans MS" panose="030F0702030302020204" pitchFamily="66" charset="0"/>
                <a:cs typeface="Times New Roman" panose="02020603050405020304" pitchFamily="18" charset="0"/>
              </a:rPr>
              <a:t> e </a:t>
            </a:r>
            <a:r>
              <a:rPr lang="pt-BR" altLang="pt-BR" sz="2000">
                <a:solidFill>
                  <a:srgbClr val="FF0000"/>
                </a:solidFill>
                <a:latin typeface="Comic Sans MS" panose="030F0702030302020204" pitchFamily="66" charset="0"/>
                <a:cs typeface="Times New Roman" panose="02020603050405020304" pitchFamily="18" charset="0"/>
              </a:rPr>
              <a:t>S</a:t>
            </a:r>
            <a:r>
              <a:rPr lang="pt-BR" altLang="pt-BR" sz="2000">
                <a:latin typeface="Comic Sans MS" panose="030F0702030302020204" pitchFamily="66" charset="0"/>
                <a:cs typeface="Times New Roman" panose="02020603050405020304" pitchFamily="18" charset="0"/>
              </a:rPr>
              <a:t> respectivamente, então:</a:t>
            </a:r>
          </a:p>
          <a:p>
            <a:pPr algn="just" eaLnBrk="1" hangingPunct="1">
              <a:spcBef>
                <a:spcPct val="0"/>
              </a:spcBef>
              <a:spcAft>
                <a:spcPts val="1500"/>
              </a:spcAft>
              <a:buFontTx/>
              <a:buNone/>
            </a:pPr>
            <a:r>
              <a:rPr lang="pt-BR" altLang="pt-BR" sz="2000">
                <a:latin typeface="Comic Sans MS" panose="030F0702030302020204" pitchFamily="66" charset="0"/>
                <a:cs typeface="Times New Roman" panose="02020603050405020304" pitchFamily="18" charset="0"/>
              </a:rPr>
              <a:t>a)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União</a:t>
            </a:r>
            <a:r>
              <a:rPr lang="pt-BR" altLang="pt-BR" sz="2000">
                <a:latin typeface="Comic Sans MS" panose="030F0702030302020204" pitchFamily="66" charset="0"/>
                <a:ea typeface="Calibri" panose="020F0502020204030204" pitchFamily="34" charset="0"/>
                <a:cs typeface="Times New Roman" panose="02020603050405020304" pitchFamily="18" charset="0"/>
              </a:rPr>
              <a:t>. A expressão:</a:t>
            </a:r>
          </a:p>
          <a:p>
            <a:pPr algn="just" eaLnBrk="1" hangingPunct="1">
              <a:spcBef>
                <a:spcPct val="0"/>
              </a:spcBef>
              <a:spcAft>
                <a:spcPts val="1500"/>
              </a:spcAft>
              <a:buFontTx/>
              <a:buNone/>
            </a:pPr>
            <a:r>
              <a:rPr lang="pt-BR" altLang="pt-BR" sz="2000">
                <a:latin typeface="Comic Sans MS" panose="030F0702030302020204" pitchFamily="66" charset="0"/>
                <a:ea typeface="Calibri" panose="020F0502020204030204" pitchFamily="34" charset="0"/>
                <a:cs typeface="Times New Roman" panose="02020603050405020304" pitchFamily="18" charset="0"/>
              </a:rPr>
              <a:t>			(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r + s </a:t>
            </a:r>
            <a:r>
              <a:rPr lang="pt-BR" altLang="pt-BR" sz="2000">
                <a:latin typeface="Comic Sans MS" panose="030F0702030302020204" pitchFamily="66" charset="0"/>
                <a:ea typeface="Calibri" panose="020F0502020204030204" pitchFamily="34" charset="0"/>
                <a:cs typeface="Times New Roman" panose="02020603050405020304" pitchFamily="18" charset="0"/>
              </a:rPr>
              <a:t>)</a:t>
            </a:r>
          </a:p>
          <a:p>
            <a:pPr algn="just" eaLnBrk="1" hangingPunct="1">
              <a:spcBef>
                <a:spcPct val="0"/>
              </a:spcBef>
              <a:spcAft>
                <a:spcPts val="1500"/>
              </a:spcAft>
              <a:buFontTx/>
              <a:buNone/>
            </a:pPr>
            <a:r>
              <a:rPr lang="pt-BR" altLang="pt-BR" sz="2000">
                <a:latin typeface="Comic Sans MS" panose="030F0702030302020204" pitchFamily="66" charset="0"/>
                <a:ea typeface="Calibri" panose="020F0502020204030204" pitchFamily="34" charset="0"/>
                <a:cs typeface="Times New Roman" panose="02020603050405020304" pitchFamily="18" charset="0"/>
              </a:rPr>
              <a:t>é uma expressão regular e denota a linguagem:</a:t>
            </a:r>
          </a:p>
          <a:p>
            <a:pPr algn="just" eaLnBrk="1" hangingPunct="1">
              <a:spcBef>
                <a:spcPct val="0"/>
              </a:spcBef>
              <a:spcAft>
                <a:spcPts val="1500"/>
              </a:spcAft>
              <a:buFontTx/>
              <a:buNone/>
            </a:pP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			R Ս S</a:t>
            </a:r>
          </a:p>
          <a:p>
            <a:pPr algn="just" eaLnBrk="1" hangingPunct="1">
              <a:spcBef>
                <a:spcPct val="0"/>
              </a:spcBef>
              <a:spcAft>
                <a:spcPts val="1500"/>
              </a:spcAft>
              <a:buFontTx/>
              <a:buNone/>
            </a:pPr>
            <a:r>
              <a:rPr lang="pt-BR" altLang="pt-BR" sz="2000">
                <a:latin typeface="Comic Sans MS" panose="030F0702030302020204" pitchFamily="66" charset="0"/>
                <a:ea typeface="Calibri" panose="020F0502020204030204" pitchFamily="34" charset="0"/>
                <a:cs typeface="Times New Roman" panose="02020603050405020304" pitchFamily="18" charset="0"/>
              </a:rPr>
              <a:t>b)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Concatenação</a:t>
            </a:r>
            <a:r>
              <a:rPr lang="pt-BR" altLang="pt-BR" sz="2000">
                <a:latin typeface="Comic Sans MS" panose="030F0702030302020204" pitchFamily="66" charset="0"/>
                <a:ea typeface="Calibri" panose="020F0502020204030204" pitchFamily="34" charset="0"/>
                <a:cs typeface="Times New Roman" panose="02020603050405020304" pitchFamily="18" charset="0"/>
              </a:rPr>
              <a:t>. A expressão:</a:t>
            </a:r>
          </a:p>
          <a:p>
            <a:pPr algn="just" eaLnBrk="1" hangingPunct="1">
              <a:spcBef>
                <a:spcPct val="0"/>
              </a:spcBef>
              <a:spcAft>
                <a:spcPts val="1500"/>
              </a:spcAft>
              <a:buFontTx/>
              <a:buNone/>
            </a:pPr>
            <a:r>
              <a:rPr lang="pt-BR" altLang="pt-BR" sz="2000">
                <a:latin typeface="Comic Sans MS" panose="030F0702030302020204" pitchFamily="66" charset="0"/>
                <a:ea typeface="Calibri" panose="020F0502020204030204" pitchFamily="34" charset="0"/>
                <a:cs typeface="Times New Roman" panose="02020603050405020304" pitchFamily="18" charset="0"/>
              </a:rPr>
              <a:t>			(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rs </a:t>
            </a:r>
            <a:r>
              <a:rPr lang="pt-BR" altLang="pt-BR" sz="2000">
                <a:latin typeface="Comic Sans MS" panose="030F0702030302020204" pitchFamily="66" charset="0"/>
                <a:ea typeface="Calibri" panose="020F0502020204030204" pitchFamily="34" charset="0"/>
                <a:cs typeface="Times New Roman" panose="02020603050405020304" pitchFamily="18" charset="0"/>
              </a:rPr>
              <a:t>)</a:t>
            </a:r>
          </a:p>
          <a:p>
            <a:pPr algn="just" eaLnBrk="1" hangingPunct="1">
              <a:spcBef>
                <a:spcPct val="0"/>
              </a:spcBef>
              <a:spcAft>
                <a:spcPts val="1500"/>
              </a:spcAft>
              <a:buFontTx/>
              <a:buNone/>
            </a:pPr>
            <a:r>
              <a:rPr lang="pt-BR" altLang="pt-BR" sz="2000">
                <a:latin typeface="Comic Sans MS" panose="030F0702030302020204" pitchFamily="66" charset="0"/>
                <a:ea typeface="Calibri" panose="020F0502020204030204" pitchFamily="34" charset="0"/>
                <a:cs typeface="Times New Roman" panose="02020603050405020304" pitchFamily="18" charset="0"/>
              </a:rPr>
              <a:t>é uma expressão regular e denota a linguagem:</a:t>
            </a:r>
          </a:p>
          <a:p>
            <a:pPr algn="just" eaLnBrk="1" hangingPunct="1">
              <a:spcBef>
                <a:spcPct val="0"/>
              </a:spcBef>
              <a:spcAft>
                <a:spcPts val="1500"/>
              </a:spcAft>
              <a:buFontTx/>
              <a:buNone/>
            </a:pPr>
            <a:r>
              <a:rPr lang="pt-BR" altLang="pt-BR" sz="2000">
                <a:latin typeface="Comic Sans MS" panose="030F0702030302020204" pitchFamily="66" charset="0"/>
                <a:ea typeface="Calibri" panose="020F0502020204030204" pitchFamily="34" charset="0"/>
                <a:cs typeface="Times New Roman" panose="02020603050405020304" pitchFamily="18" charset="0"/>
              </a:rPr>
              <a:t>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R S = {uv | u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sym typeface="Symbol" panose="05050102010706020507" pitchFamily="18" charset="2"/>
              </a:rPr>
              <a:t></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 R e v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sym typeface="Symbol" panose="05050102010706020507" pitchFamily="18" charset="2"/>
              </a:rPr>
              <a:t></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 S}</a:t>
            </a:r>
            <a:endParaRPr lang="pt-BR" altLang="pt-BR" sz="1800">
              <a:solidFill>
                <a:srgbClr val="FF0000"/>
              </a:solidFill>
              <a:latin typeface="Comic Sans MS" panose="030F0702030302020204" pitchFamily="66" charset="0"/>
              <a:ea typeface="Calibri" panose="020F0502020204030204" pitchFamily="34" charset="0"/>
              <a:cs typeface="Times New Roman" panose="02020603050405020304" pitchFamily="18" charset="0"/>
            </a:endParaRPr>
          </a:p>
        </p:txBody>
      </p:sp>
      <p:sp>
        <p:nvSpPr>
          <p:cNvPr id="7"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10888522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1"/>
          <p:cNvSpPr>
            <a:spLocks noChangeArrowheads="1"/>
          </p:cNvSpPr>
          <p:nvPr/>
        </p:nvSpPr>
        <p:spPr bwMode="auto">
          <a:xfrm>
            <a:off x="836613" y="1700213"/>
            <a:ext cx="10360122" cy="1808162"/>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spcAft>
                <a:spcPts val="1500"/>
              </a:spcAft>
              <a:buFontTx/>
              <a:buNone/>
            </a:pPr>
            <a:r>
              <a:rPr lang="pt-BR" altLang="pt-BR" sz="2000">
                <a:latin typeface="Comic Sans MS" panose="030F0702030302020204" pitchFamily="66" charset="0"/>
                <a:cs typeface="Times New Roman" panose="02020603050405020304" pitchFamily="18" charset="0"/>
              </a:rPr>
              <a:t>c) </a:t>
            </a:r>
            <a:r>
              <a:rPr lang="pt-BR" altLang="pt-BR" sz="1800">
                <a:solidFill>
                  <a:srgbClr val="FF0000"/>
                </a:solidFill>
                <a:latin typeface="Comic Sans MS" panose="030F0702030302020204" pitchFamily="66" charset="0"/>
                <a:ea typeface="Calibri" panose="020F0502020204030204" pitchFamily="34" charset="0"/>
                <a:cs typeface="Times New Roman" panose="02020603050405020304" pitchFamily="18" charset="0"/>
              </a:rPr>
              <a:t>Concatenação Sucessiva</a:t>
            </a:r>
            <a:r>
              <a:rPr lang="pt-BR" altLang="pt-BR" sz="1800">
                <a:latin typeface="Comic Sans MS" panose="030F0702030302020204" pitchFamily="66" charset="0"/>
                <a:ea typeface="Calibri" panose="020F0502020204030204" pitchFamily="34" charset="0"/>
                <a:cs typeface="Times New Roman" panose="02020603050405020304" pitchFamily="18" charset="0"/>
              </a:rPr>
              <a:t>. A expressão:</a:t>
            </a:r>
          </a:p>
          <a:p>
            <a:pPr algn="just" eaLnBrk="1" hangingPunct="1">
              <a:spcBef>
                <a:spcPct val="0"/>
              </a:spcBef>
              <a:spcAft>
                <a:spcPts val="1500"/>
              </a:spcAft>
              <a:buFontTx/>
              <a:buNone/>
            </a:pPr>
            <a:r>
              <a:rPr lang="pt-BR" altLang="pt-BR" sz="1800">
                <a:latin typeface="Comic Sans MS" panose="030F0702030302020204" pitchFamily="66" charset="0"/>
                <a:ea typeface="Calibri" panose="020F0502020204030204" pitchFamily="34" charset="0"/>
                <a:cs typeface="Times New Roman" panose="02020603050405020304" pitchFamily="18" charset="0"/>
              </a:rPr>
              <a:t>		( </a:t>
            </a:r>
            <a:r>
              <a:rPr lang="pt-BR" altLang="pt-BR" sz="1800">
                <a:solidFill>
                  <a:srgbClr val="FF0000"/>
                </a:solidFill>
                <a:latin typeface="Comic Sans MS" panose="030F0702030302020204" pitchFamily="66" charset="0"/>
                <a:ea typeface="Calibri" panose="020F0502020204030204" pitchFamily="34" charset="0"/>
                <a:cs typeface="Times New Roman" panose="02020603050405020304" pitchFamily="18" charset="0"/>
              </a:rPr>
              <a:t>r*</a:t>
            </a:r>
            <a:r>
              <a:rPr lang="pt-BR" altLang="pt-BR" sz="1800">
                <a:latin typeface="Comic Sans MS" panose="030F0702030302020204" pitchFamily="66" charset="0"/>
                <a:ea typeface="Calibri" panose="020F0502020204030204" pitchFamily="34" charset="0"/>
                <a:cs typeface="Times New Roman" panose="02020603050405020304" pitchFamily="18" charset="0"/>
              </a:rPr>
              <a:t> )</a:t>
            </a:r>
          </a:p>
          <a:p>
            <a:pPr eaLnBrk="1" hangingPunct="1">
              <a:spcBef>
                <a:spcPct val="0"/>
              </a:spcBef>
              <a:spcAft>
                <a:spcPts val="1500"/>
              </a:spcAft>
              <a:buFontTx/>
              <a:buNone/>
            </a:pPr>
            <a:r>
              <a:rPr lang="pt-BR" altLang="pt-BR" sz="1800">
                <a:latin typeface="Comic Sans MS" panose="030F0702030302020204" pitchFamily="66" charset="0"/>
                <a:ea typeface="Calibri" panose="020F0502020204030204" pitchFamily="34" charset="0"/>
                <a:cs typeface="Times New Roman" panose="02020603050405020304" pitchFamily="18" charset="0"/>
              </a:rPr>
              <a:t>é uma expressão regular e denota a linguagem:</a:t>
            </a:r>
          </a:p>
          <a:p>
            <a:pPr algn="just" eaLnBrk="1" hangingPunct="1">
              <a:spcBef>
                <a:spcPct val="0"/>
              </a:spcBef>
              <a:spcAft>
                <a:spcPts val="1500"/>
              </a:spcAft>
              <a:buFontTx/>
              <a:buNone/>
            </a:pPr>
            <a:r>
              <a:rPr lang="pt-BR" altLang="pt-BR" sz="1800">
                <a:latin typeface="Comic Sans MS" panose="030F0702030302020204" pitchFamily="66" charset="0"/>
                <a:ea typeface="Calibri" panose="020F0502020204030204" pitchFamily="34" charset="0"/>
                <a:cs typeface="Times New Roman" panose="02020603050405020304" pitchFamily="18" charset="0"/>
              </a:rPr>
              <a:t>		  </a:t>
            </a:r>
            <a:r>
              <a:rPr lang="pt-BR" altLang="pt-BR" sz="1800">
                <a:solidFill>
                  <a:srgbClr val="FF0000"/>
                </a:solidFill>
                <a:latin typeface="Comic Sans MS" panose="030F0702030302020204" pitchFamily="66" charset="0"/>
                <a:ea typeface="Calibri" panose="020F0502020204030204" pitchFamily="34" charset="0"/>
                <a:cs typeface="Times New Roman" panose="02020603050405020304" pitchFamily="18" charset="0"/>
              </a:rPr>
              <a:t>r*</a:t>
            </a:r>
            <a:endParaRPr lang="pt-BR" altLang="pt-BR" sz="1800">
              <a:latin typeface="Comic Sans MS" panose="030F0702030302020204" pitchFamily="66" charset="0"/>
              <a:ea typeface="Calibri" panose="020F0502020204030204" pitchFamily="34" charset="0"/>
              <a:cs typeface="Times New Roman" panose="02020603050405020304" pitchFamily="18" charset="0"/>
            </a:endParaRPr>
          </a:p>
        </p:txBody>
      </p:sp>
      <p:sp>
        <p:nvSpPr>
          <p:cNvPr id="7"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6766616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1"/>
          <p:cNvSpPr>
            <a:spLocks noChangeArrowheads="1"/>
          </p:cNvSpPr>
          <p:nvPr/>
        </p:nvSpPr>
        <p:spPr bwMode="auto">
          <a:xfrm>
            <a:off x="611188" y="1700213"/>
            <a:ext cx="11192036" cy="4018536"/>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ct val="20000"/>
              </a:spcBef>
              <a:buChar char="•"/>
              <a:defRPr sz="2400">
                <a:solidFill>
                  <a:schemeClr val="tx1"/>
                </a:solidFill>
                <a:latin typeface="Arial" panose="020B0604020202020204" pitchFamily="34" charset="0"/>
                <a:cs typeface="Arial" panose="020B0604020202020204" pitchFamily="34" charset="0"/>
              </a:defRPr>
            </a:lvl1pPr>
            <a:lvl2pPr marL="800100" indent="-34290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nSpc>
                <a:spcPct val="150000"/>
              </a:lnSpc>
              <a:buFont typeface="Symbol" panose="05050102010706020507" pitchFamily="18" charset="2"/>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É possível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omitir os parênteses </a:t>
            </a:r>
            <a:r>
              <a:rPr lang="pt-BR" altLang="pt-BR" sz="2200">
                <a:latin typeface="Comic Sans MS" panose="030F0702030302020204" pitchFamily="66" charset="0"/>
                <a:ea typeface="Calibri" panose="020F0502020204030204" pitchFamily="34" charset="0"/>
                <a:cs typeface="Times New Roman" panose="02020603050405020304" pitchFamily="18" charset="0"/>
              </a:rPr>
              <a:t>em uma ER. Todavia, é necessário respeitar as seguintes convenções:</a:t>
            </a:r>
          </a:p>
          <a:p>
            <a:pPr lvl="1">
              <a:lnSpc>
                <a:spcPct val="150000"/>
              </a:lnSpc>
              <a:buFont typeface="Symbol" panose="05050102010706020507" pitchFamily="18" charset="2"/>
              <a:buChar char=""/>
            </a:pPr>
            <a:r>
              <a:rPr lang="pt-BR" altLang="pt-BR" sz="2000">
                <a:latin typeface="Comic Sans MS" panose="030F0702030302020204" pitchFamily="66" charset="0"/>
                <a:ea typeface="Calibri" panose="020F0502020204030204" pitchFamily="34" charset="0"/>
                <a:cs typeface="Times New Roman" panose="02020603050405020304" pitchFamily="18" charset="0"/>
              </a:rPr>
              <a:t>A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concatenação</a:t>
            </a:r>
            <a:r>
              <a:rPr lang="pt-BR" altLang="pt-BR" sz="2000">
                <a:latin typeface="Comic Sans MS" panose="030F0702030302020204" pitchFamily="66" charset="0"/>
                <a:ea typeface="Calibri" panose="020F0502020204030204" pitchFamily="34" charset="0"/>
                <a:cs typeface="Times New Roman" panose="02020603050405020304" pitchFamily="18" charset="0"/>
              </a:rPr>
              <a:t> sucessiva tem precedência sobre a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concatenação</a:t>
            </a:r>
            <a:r>
              <a:rPr lang="pt-BR" altLang="pt-BR" sz="2000">
                <a:latin typeface="Comic Sans MS" panose="030F0702030302020204" pitchFamily="66" charset="0"/>
                <a:ea typeface="Calibri" panose="020F0502020204030204" pitchFamily="34" charset="0"/>
                <a:cs typeface="Times New Roman" panose="02020603050405020304" pitchFamily="18" charset="0"/>
              </a:rPr>
              <a:t> e a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união</a:t>
            </a:r>
            <a:r>
              <a:rPr lang="pt-BR" altLang="pt-BR" sz="2000">
                <a:latin typeface="Comic Sans MS" panose="030F0702030302020204" pitchFamily="66" charset="0"/>
                <a:ea typeface="Calibri" panose="020F0502020204030204" pitchFamily="34" charset="0"/>
                <a:cs typeface="Times New Roman" panose="02020603050405020304" pitchFamily="18" charset="0"/>
              </a:rPr>
              <a:t>;</a:t>
            </a:r>
          </a:p>
          <a:p>
            <a:pPr lvl="1">
              <a:lnSpc>
                <a:spcPct val="150000"/>
              </a:lnSpc>
              <a:spcAft>
                <a:spcPts val="800"/>
              </a:spcAft>
              <a:buFont typeface="Symbol" panose="05050102010706020507" pitchFamily="18" charset="2"/>
              <a:buChar char=""/>
            </a:pPr>
            <a:r>
              <a:rPr lang="pt-BR" altLang="pt-BR" sz="2000">
                <a:latin typeface="Comic Sans MS" panose="030F0702030302020204" pitchFamily="66" charset="0"/>
                <a:ea typeface="Calibri" panose="020F0502020204030204" pitchFamily="34" charset="0"/>
                <a:cs typeface="Times New Roman" panose="02020603050405020304" pitchFamily="18" charset="0"/>
              </a:rPr>
              <a:t>A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concatenação</a:t>
            </a:r>
            <a:r>
              <a:rPr lang="pt-BR" altLang="pt-BR" sz="2000">
                <a:latin typeface="Comic Sans MS" panose="030F0702030302020204" pitchFamily="66" charset="0"/>
                <a:ea typeface="Calibri" panose="020F0502020204030204" pitchFamily="34" charset="0"/>
                <a:cs typeface="Times New Roman" panose="02020603050405020304" pitchFamily="18" charset="0"/>
              </a:rPr>
              <a:t> tem precedência sobre a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união</a:t>
            </a:r>
            <a:r>
              <a:rPr lang="pt-BR" altLang="pt-BR" sz="2000">
                <a:latin typeface="Comic Sans MS" panose="030F0702030302020204" pitchFamily="66" charset="0"/>
                <a:ea typeface="Calibri" panose="020F0502020204030204" pitchFamily="34" charset="0"/>
                <a:cs typeface="Times New Roman" panose="02020603050405020304" pitchFamily="18" charset="0"/>
              </a:rPr>
              <a:t>.</a:t>
            </a:r>
          </a:p>
          <a:p>
            <a:pPr>
              <a:lnSpc>
                <a:spcPct val="150000"/>
              </a:lnSpc>
              <a:spcAft>
                <a:spcPts val="800"/>
              </a:spcAft>
              <a:buFont typeface="Symbol" panose="05050102010706020507" pitchFamily="18" charset="2"/>
              <a:buChar char=""/>
            </a:pPr>
            <a:r>
              <a:rPr lang="pt-BR" altLang="pt-BR" sz="2200">
                <a:latin typeface="Comic Sans MS" panose="030F0702030302020204" pitchFamily="66" charset="0"/>
                <a:ea typeface="Calibri" panose="020F0502020204030204" pitchFamily="34" charset="0"/>
                <a:cs typeface="Times New Roman" panose="02020603050405020304" pitchFamily="18" charset="0"/>
              </a:rPr>
              <a:t>Vale ressalta que a operação de concatenação sucessiva, também é chamada de </a:t>
            </a:r>
            <a:r>
              <a:rPr lang="pt-BR" altLang="pt-BR" sz="2200">
                <a:solidFill>
                  <a:srgbClr val="FF0000"/>
                </a:solidFill>
                <a:latin typeface="Comic Sans MS" panose="030F0702030302020204" pitchFamily="66" charset="0"/>
                <a:ea typeface="Calibri" panose="020F0502020204030204" pitchFamily="34" charset="0"/>
                <a:cs typeface="Times New Roman" panose="02020603050405020304" pitchFamily="18" charset="0"/>
              </a:rPr>
              <a:t>fecho de Kleene</a:t>
            </a:r>
            <a:r>
              <a:rPr lang="pt-BR" altLang="pt-BR" sz="2200">
                <a:latin typeface="Comic Sans MS" panose="030F0702030302020204" pitchFamily="66" charset="0"/>
                <a:ea typeface="Calibri" panose="020F0502020204030204" pitchFamily="34" charset="0"/>
                <a:cs typeface="Times New Roman" panose="02020603050405020304" pitchFamily="18" charset="0"/>
              </a:rPr>
              <a:t>.</a:t>
            </a:r>
          </a:p>
          <a:p>
            <a:pPr>
              <a:lnSpc>
                <a:spcPct val="150000"/>
              </a:lnSpc>
              <a:spcAft>
                <a:spcPts val="800"/>
              </a:spcAft>
              <a:buFont typeface="Symbol" panose="05050102010706020507" pitchFamily="18" charset="2"/>
              <a:buChar char=""/>
            </a:pPr>
            <a:endParaRPr lang="pt-BR" altLang="pt-BR" sz="2200">
              <a:latin typeface="Comic Sans MS" panose="030F0702030302020204" pitchFamily="66" charset="0"/>
              <a:ea typeface="Calibri" panose="020F0502020204030204" pitchFamily="34" charset="0"/>
              <a:cs typeface="Times New Roman" panose="02020603050405020304" pitchFamily="18" charset="0"/>
            </a:endParaRPr>
          </a:p>
        </p:txBody>
      </p:sp>
      <p:sp>
        <p:nvSpPr>
          <p:cNvPr id="7"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2872395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1"/>
          <p:cNvSpPr>
            <a:spLocks noChangeArrowheads="1"/>
          </p:cNvSpPr>
          <p:nvPr/>
        </p:nvSpPr>
        <p:spPr bwMode="auto">
          <a:xfrm>
            <a:off x="814841" y="1494940"/>
            <a:ext cx="10229493" cy="5078313"/>
          </a:xfrm>
          <a:prstGeom prst="rect">
            <a:avLst/>
          </a:prstGeom>
          <a:noFill/>
          <a:ln w="9525">
            <a:solidFill>
              <a:srgbClr val="000000"/>
            </a:solidFill>
            <a:prstDash val="sysDot"/>
            <a:miter lim="800000"/>
            <a:headEnd/>
            <a:tailEnd/>
          </a:ln>
        </p:spPr>
        <p:txBody>
          <a:bodyPr wrap="square">
            <a:spAutoFit/>
          </a:bodyPr>
          <a:lstStyle/>
          <a:p>
            <a:pPr lvl="4" algn="just" eaLnBrk="1" hangingPunct="1">
              <a:defRPr/>
            </a:pPr>
            <a:r>
              <a:rPr lang="pt-BR" dirty="0">
                <a:latin typeface="Comic Sans MS" panose="030F0702030302020204" pitchFamily="66" charset="0"/>
                <a:cs typeface="Arial" charset="0"/>
              </a:rPr>
              <a:t>L = {001,110} e M={</a:t>
            </a:r>
            <a:r>
              <a:rPr lang="el-GR" dirty="0">
                <a:latin typeface="Comic Sans MS" panose="030F0702030302020204" pitchFamily="66" charset="0"/>
                <a:cs typeface="Arial" charset="0"/>
              </a:rPr>
              <a:t>ε</a:t>
            </a:r>
            <a:r>
              <a:rPr lang="pt-BR" dirty="0">
                <a:latin typeface="Comic Sans MS" panose="030F0702030302020204" pitchFamily="66" charset="0"/>
                <a:cs typeface="Arial" charset="0"/>
              </a:rPr>
              <a:t>,11,110}</a:t>
            </a:r>
            <a:endParaRPr lang="pt-BR" b="1" dirty="0">
              <a:latin typeface="Comic Sans MS" panose="030F0702030302020204" pitchFamily="66" charset="0"/>
              <a:cs typeface="Arial" charset="0"/>
            </a:endParaRPr>
          </a:p>
          <a:p>
            <a:pPr marL="285750" indent="-285750" algn="just" eaLnBrk="1" hangingPunct="1">
              <a:buFont typeface="Arial" charset="0"/>
              <a:buChar char="•"/>
              <a:defRPr/>
            </a:pPr>
            <a:endParaRPr lang="pt-BR" b="1" dirty="0">
              <a:latin typeface="Comic Sans MS" panose="030F0702030302020204" pitchFamily="66" charset="0"/>
              <a:cs typeface="Arial" charset="0"/>
            </a:endParaRPr>
          </a:p>
          <a:p>
            <a:pPr marL="285750" indent="-285750" algn="just" eaLnBrk="1" hangingPunct="1">
              <a:buFont typeface="Arial" charset="0"/>
              <a:buChar char="•"/>
              <a:defRPr/>
            </a:pPr>
            <a:r>
              <a:rPr lang="pt-BR" b="1" dirty="0">
                <a:solidFill>
                  <a:srgbClr val="FF0000"/>
                </a:solidFill>
                <a:latin typeface="Comic Sans MS" panose="030F0702030302020204" pitchFamily="66" charset="0"/>
                <a:cs typeface="Arial" charset="0"/>
              </a:rPr>
              <a:t>União</a:t>
            </a:r>
            <a:endParaRPr lang="pt-BR" sz="1600" dirty="0">
              <a:solidFill>
                <a:srgbClr val="FF0000"/>
              </a:solidFill>
              <a:latin typeface="Comic Sans MS" panose="030F0702030302020204" pitchFamily="66" charset="0"/>
              <a:cs typeface="Arial" charset="0"/>
            </a:endParaRPr>
          </a:p>
          <a:p>
            <a:pPr eaLnBrk="1" hangingPunct="1">
              <a:defRPr/>
            </a:pPr>
            <a:endParaRPr lang="pt-BR" dirty="0">
              <a:latin typeface="Comic Sans MS" panose="030F0702030302020204" pitchFamily="66" charset="0"/>
              <a:cs typeface="Arial" charset="0"/>
            </a:endParaRPr>
          </a:p>
          <a:p>
            <a:pPr eaLnBrk="1" hangingPunct="1">
              <a:defRPr/>
            </a:pPr>
            <a:r>
              <a:rPr lang="pt-BR" dirty="0">
                <a:latin typeface="Comic Sans MS" panose="030F0702030302020204" pitchFamily="66" charset="0"/>
                <a:cs typeface="Arial" charset="0"/>
              </a:rPr>
              <a:t>	L </a:t>
            </a:r>
            <a:r>
              <a:rPr lang="hy-AM" dirty="0">
                <a:cs typeface="Arial" charset="0"/>
              </a:rPr>
              <a:t>Ս</a:t>
            </a:r>
            <a:r>
              <a:rPr lang="pt-BR" dirty="0">
                <a:latin typeface="Comic Sans MS" panose="030F0702030302020204" pitchFamily="66" charset="0"/>
                <a:cs typeface="Arial" charset="0"/>
              </a:rPr>
              <a:t> M = {001,110,</a:t>
            </a:r>
            <a:r>
              <a:rPr lang="el-GR" dirty="0">
                <a:latin typeface="Comic Sans MS" panose="030F0702030302020204" pitchFamily="66" charset="0"/>
                <a:cs typeface="Arial" charset="0"/>
              </a:rPr>
              <a:t>ε</a:t>
            </a:r>
            <a:r>
              <a:rPr lang="pt-BR" dirty="0">
                <a:latin typeface="Comic Sans MS" panose="030F0702030302020204" pitchFamily="66" charset="0"/>
                <a:cs typeface="Arial" charset="0"/>
              </a:rPr>
              <a:t>,11}</a:t>
            </a:r>
          </a:p>
          <a:p>
            <a:pPr eaLnBrk="1" hangingPunct="1">
              <a:defRPr/>
            </a:pPr>
            <a:endParaRPr lang="pt-BR" dirty="0">
              <a:latin typeface="Comic Sans MS" panose="030F0702030302020204" pitchFamily="66" charset="0"/>
              <a:cs typeface="Arial" charset="0"/>
            </a:endParaRPr>
          </a:p>
          <a:p>
            <a:pPr marL="285750" lvl="2" indent="-285750" eaLnBrk="1" hangingPunct="1">
              <a:buFont typeface="Arial" pitchFamily="34" charset="0"/>
              <a:buChar char="•"/>
              <a:defRPr/>
            </a:pPr>
            <a:r>
              <a:rPr lang="pt-BR" b="1" dirty="0">
                <a:solidFill>
                  <a:srgbClr val="FF0000"/>
                </a:solidFill>
                <a:latin typeface="Comic Sans MS" panose="030F0702030302020204" pitchFamily="66" charset="0"/>
                <a:cs typeface="Arial" charset="0"/>
              </a:rPr>
              <a:t>Concatenação</a:t>
            </a:r>
          </a:p>
          <a:p>
            <a:pPr marL="285750" lvl="2" indent="-285750" eaLnBrk="1" hangingPunct="1">
              <a:buFont typeface="Arial" pitchFamily="34" charset="0"/>
              <a:buChar char="•"/>
              <a:defRPr/>
            </a:pPr>
            <a:endParaRPr lang="pt-BR" b="1" dirty="0">
              <a:solidFill>
                <a:srgbClr val="FF0000"/>
              </a:solidFill>
              <a:latin typeface="Comic Sans MS" panose="030F0702030302020204" pitchFamily="66" charset="0"/>
              <a:cs typeface="Arial" charset="0"/>
            </a:endParaRPr>
          </a:p>
          <a:p>
            <a:pPr marL="457200" lvl="3" eaLnBrk="1" hangingPunct="1">
              <a:defRPr/>
            </a:pPr>
            <a:r>
              <a:rPr lang="pt-BR" dirty="0">
                <a:latin typeface="Comic Sans MS" panose="030F0702030302020204" pitchFamily="66" charset="0"/>
                <a:cs typeface="Arial" charset="0"/>
              </a:rPr>
              <a:t>L.M{001,00111,001110,110,11011,110110}</a:t>
            </a:r>
          </a:p>
          <a:p>
            <a:pPr marL="457200" lvl="3" eaLnBrk="1" hangingPunct="1">
              <a:defRPr/>
            </a:pPr>
            <a:endParaRPr lang="pt-BR" b="1" dirty="0">
              <a:latin typeface="Comic Sans MS" panose="030F0702030302020204" pitchFamily="66" charset="0"/>
              <a:cs typeface="Arial" charset="0"/>
            </a:endParaRPr>
          </a:p>
          <a:p>
            <a:pPr marL="285750" indent="-285750" eaLnBrk="1" hangingPunct="1">
              <a:buFont typeface="Arial" pitchFamily="34" charset="0"/>
              <a:buChar char="•"/>
              <a:defRPr/>
            </a:pPr>
            <a:r>
              <a:rPr lang="pt-BR" b="1" dirty="0">
                <a:solidFill>
                  <a:srgbClr val="FF0000"/>
                </a:solidFill>
                <a:latin typeface="Comic Sans MS" panose="030F0702030302020204" pitchFamily="66" charset="0"/>
                <a:cs typeface="Arial" charset="0"/>
              </a:rPr>
              <a:t>Flecho de </a:t>
            </a:r>
            <a:r>
              <a:rPr lang="pt-BR" b="1" dirty="0" err="1">
                <a:solidFill>
                  <a:srgbClr val="FF0000"/>
                </a:solidFill>
                <a:latin typeface="Comic Sans MS" panose="030F0702030302020204" pitchFamily="66" charset="0"/>
                <a:cs typeface="Arial" charset="0"/>
              </a:rPr>
              <a:t>Kleene</a:t>
            </a:r>
            <a:r>
              <a:rPr lang="pt-BR" b="1" dirty="0">
                <a:solidFill>
                  <a:srgbClr val="FF0000"/>
                </a:solidFill>
                <a:latin typeface="Comic Sans MS" panose="030F0702030302020204" pitchFamily="66" charset="0"/>
                <a:cs typeface="Arial" charset="0"/>
              </a:rPr>
              <a:t> ou estrela </a:t>
            </a:r>
          </a:p>
          <a:p>
            <a:pPr eaLnBrk="1" hangingPunct="1">
              <a:defRPr/>
            </a:pPr>
            <a:endParaRPr lang="pt-BR" dirty="0">
              <a:latin typeface="Comic Sans MS" panose="030F0702030302020204" pitchFamily="66" charset="0"/>
              <a:cs typeface="Arial" charset="0"/>
            </a:endParaRPr>
          </a:p>
          <a:p>
            <a:pPr eaLnBrk="1" hangingPunct="1">
              <a:defRPr/>
            </a:pPr>
            <a:r>
              <a:rPr lang="pt-BR" dirty="0">
                <a:latin typeface="Comic Sans MS" panose="030F0702030302020204" pitchFamily="66" charset="0"/>
                <a:cs typeface="Arial" charset="0"/>
              </a:rPr>
              <a:t>	10*</a:t>
            </a:r>
          </a:p>
          <a:p>
            <a:pPr eaLnBrk="1" hangingPunct="1">
              <a:defRPr/>
            </a:pPr>
            <a:r>
              <a:rPr lang="pt-BR" dirty="0">
                <a:latin typeface="Comic Sans MS" panose="030F0702030302020204" pitchFamily="66" charset="0"/>
                <a:cs typeface="Arial" charset="0"/>
              </a:rPr>
              <a:t>	1</a:t>
            </a:r>
          </a:p>
          <a:p>
            <a:pPr eaLnBrk="1" hangingPunct="1">
              <a:defRPr/>
            </a:pPr>
            <a:r>
              <a:rPr lang="pt-BR" dirty="0">
                <a:latin typeface="Comic Sans MS" panose="030F0702030302020204" pitchFamily="66" charset="0"/>
                <a:cs typeface="Arial" charset="0"/>
              </a:rPr>
              <a:t>	10</a:t>
            </a:r>
          </a:p>
          <a:p>
            <a:pPr eaLnBrk="1" hangingPunct="1">
              <a:defRPr/>
            </a:pPr>
            <a:r>
              <a:rPr lang="pt-BR" dirty="0">
                <a:latin typeface="Comic Sans MS" panose="030F0702030302020204" pitchFamily="66" charset="0"/>
                <a:cs typeface="Arial" charset="0"/>
              </a:rPr>
              <a:t>	100</a:t>
            </a:r>
          </a:p>
          <a:p>
            <a:pPr eaLnBrk="1" hangingPunct="1">
              <a:defRPr/>
            </a:pPr>
            <a:r>
              <a:rPr lang="pt-BR" dirty="0">
                <a:latin typeface="Comic Sans MS" panose="030F0702030302020204" pitchFamily="66" charset="0"/>
                <a:cs typeface="Arial" charset="0"/>
              </a:rPr>
              <a:t>	</a:t>
            </a:r>
            <a:r>
              <a:rPr lang="pt-BR" dirty="0" smtClean="0">
                <a:latin typeface="Comic Sans MS" panose="030F0702030302020204" pitchFamily="66" charset="0"/>
                <a:cs typeface="Arial" charset="0"/>
              </a:rPr>
              <a:t>1000</a:t>
            </a:r>
          </a:p>
          <a:p>
            <a:pPr eaLnBrk="1" hangingPunct="1">
              <a:defRPr/>
            </a:pPr>
            <a:r>
              <a:rPr lang="pt-BR" dirty="0">
                <a:latin typeface="Comic Sans MS" panose="030F0702030302020204" pitchFamily="66" charset="0"/>
                <a:cs typeface="Arial" charset="0"/>
              </a:rPr>
              <a:t>	   .</a:t>
            </a:r>
          </a:p>
        </p:txBody>
      </p:sp>
      <p:sp>
        <p:nvSpPr>
          <p:cNvPr id="7"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32389231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1"/>
          <p:cNvSpPr>
            <a:spLocks noChangeArrowheads="1"/>
          </p:cNvSpPr>
          <p:nvPr/>
        </p:nvSpPr>
        <p:spPr bwMode="auto">
          <a:xfrm>
            <a:off x="572246" y="2303243"/>
            <a:ext cx="11389599" cy="1446550"/>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None/>
            </a:pPr>
            <a:r>
              <a:rPr lang="pt-BR" altLang="pt-BR" sz="2200" b="1" u="sng" dirty="0">
                <a:solidFill>
                  <a:srgbClr val="FF0000"/>
                </a:solidFill>
                <a:latin typeface="Comic Sans MS" panose="030F0702030302020204" pitchFamily="66" charset="0"/>
              </a:rPr>
              <a:t>Interpretador</a:t>
            </a:r>
            <a:r>
              <a:rPr lang="pt-BR" altLang="pt-BR" sz="2200" b="1" dirty="0">
                <a:latin typeface="Comic Sans MS" panose="030F0702030302020204" pitchFamily="66" charset="0"/>
              </a:rPr>
              <a:t>: </a:t>
            </a:r>
            <a:r>
              <a:rPr lang="pt-BR" altLang="pt-BR" sz="2200" dirty="0">
                <a:latin typeface="Comic Sans MS" panose="030F0702030302020204" pitchFamily="66" charset="0"/>
              </a:rPr>
              <a:t>Um interpretador é outro tipo comum de processador de linguagem. Em vez de produzir um programa objeto como resultado da tradução, um interpretador executa diretamente as operações especificadas no programa fonte sobre as entradas fornecidas pelo usuário.</a:t>
            </a:r>
          </a:p>
        </p:txBody>
      </p:sp>
      <p:pic>
        <p:nvPicPr>
          <p:cNvPr id="8" name="Imagem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763" y="4368963"/>
            <a:ext cx="7704137"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Interpretador</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130510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2164702" y="1334398"/>
            <a:ext cx="8472196" cy="5254353"/>
          </a:xfrm>
          <a:prstGeom prst="rect">
            <a:avLst/>
          </a:prstGeom>
        </p:spPr>
      </p:pic>
      <p:sp>
        <p:nvSpPr>
          <p:cNvPr id="7"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4565049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
        <p:nvSpPr>
          <p:cNvPr id="7" name="Retângulo 1"/>
          <p:cNvSpPr>
            <a:spLocks noChangeArrowheads="1"/>
          </p:cNvSpPr>
          <p:nvPr/>
        </p:nvSpPr>
        <p:spPr bwMode="auto">
          <a:xfrm>
            <a:off x="611187" y="1557338"/>
            <a:ext cx="11173375" cy="3816429"/>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Aft>
                <a:spcPts val="800"/>
              </a:spcAft>
              <a:buFont typeface="Symbol" panose="05050102010706020507" pitchFamily="18" charset="2"/>
              <a:buChar char=""/>
            </a:pP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Expressão regular </a:t>
            </a:r>
            <a:r>
              <a:rPr lang="pt-BR" altLang="pt-BR" sz="2000">
                <a:latin typeface="Comic Sans MS" panose="030F0702030302020204" pitchFamily="66" charset="0"/>
                <a:ea typeface="Calibri" panose="020F0502020204030204" pitchFamily="34" charset="0"/>
                <a:cs typeface="Times New Roman" panose="02020603050405020304" pitchFamily="18" charset="0"/>
              </a:rPr>
              <a:t>é um poderoso mecanismo para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descrever padrões de Tokens</a:t>
            </a:r>
            <a:r>
              <a:rPr lang="pt-BR" altLang="pt-BR" sz="2000">
                <a:latin typeface="Comic Sans MS" panose="030F0702030302020204" pitchFamily="66" charset="0"/>
                <a:ea typeface="Calibri" panose="020F0502020204030204" pitchFamily="34" charset="0"/>
                <a:cs typeface="Times New Roman" panose="02020603050405020304" pitchFamily="18" charset="0"/>
              </a:rPr>
              <a:t>. </a:t>
            </a:r>
          </a:p>
          <a:p>
            <a:pPr algn="just">
              <a:lnSpc>
                <a:spcPct val="150000"/>
              </a:lnSpc>
              <a:spcAft>
                <a:spcPts val="800"/>
              </a:spcAft>
              <a:buFont typeface="Symbol" panose="05050102010706020507" pitchFamily="18" charset="2"/>
              <a:buChar char=""/>
            </a:pPr>
            <a:r>
              <a:rPr lang="pt-BR" altLang="pt-BR" sz="2000">
                <a:latin typeface="Comic Sans MS" panose="030F0702030302020204" pitchFamily="66" charset="0"/>
                <a:ea typeface="Calibri" panose="020F0502020204030204" pitchFamily="34" charset="0"/>
                <a:cs typeface="Times New Roman" panose="02020603050405020304" pitchFamily="18" charset="0"/>
              </a:rPr>
              <a:t>Os Tokens de uma linguagem de programação tendem a se enquadrar em diversas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categorias </a:t>
            </a:r>
            <a:r>
              <a:rPr lang="pt-BR" altLang="pt-BR" sz="2000">
                <a:latin typeface="Comic Sans MS" panose="030F0702030302020204" pitchFamily="66" charset="0"/>
                <a:ea typeface="Calibri" panose="020F0502020204030204" pitchFamily="34" charset="0"/>
                <a:cs typeface="Times New Roman" panose="02020603050405020304" pitchFamily="18" charset="0"/>
              </a:rPr>
              <a:t>limitadas que são padronizadas para as diferentes linguagens de programação. </a:t>
            </a:r>
          </a:p>
          <a:p>
            <a:pPr algn="just">
              <a:lnSpc>
                <a:spcPct val="150000"/>
              </a:lnSpc>
              <a:spcAft>
                <a:spcPts val="800"/>
              </a:spcAft>
              <a:buFont typeface="Symbol" panose="05050102010706020507" pitchFamily="18" charset="2"/>
              <a:buChar char=""/>
            </a:pPr>
            <a:r>
              <a:rPr lang="pt-BR" altLang="pt-BR" sz="2000">
                <a:latin typeface="Comic Sans MS" panose="030F0702030302020204" pitchFamily="66" charset="0"/>
                <a:ea typeface="Calibri" panose="020F0502020204030204" pitchFamily="34" charset="0"/>
                <a:cs typeface="Times New Roman" panose="02020603050405020304" pitchFamily="18" charset="0"/>
              </a:rPr>
              <a:t>A categoria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Palavras Reservadas</a:t>
            </a:r>
            <a:r>
              <a:rPr lang="pt-BR" altLang="pt-BR" sz="2000">
                <a:latin typeface="Comic Sans MS" panose="030F0702030302020204" pitchFamily="66" charset="0"/>
                <a:ea typeface="Calibri" panose="020F0502020204030204" pitchFamily="34" charset="0"/>
                <a:cs typeface="Times New Roman" panose="02020603050405020304" pitchFamily="18" charset="0"/>
              </a:rPr>
              <a:t> que são cadeias de caracteres alfabéticos com significado especial na linguagem. Por exemplo, na linguagem JAVA temos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for</a:t>
            </a:r>
            <a:r>
              <a:rPr lang="pt-BR" altLang="pt-BR" sz="2000">
                <a:latin typeface="Comic Sans MS" panose="030F0702030302020204" pitchFamily="66" charset="0"/>
                <a:ea typeface="Calibri" panose="020F0502020204030204" pitchFamily="34" charset="0"/>
                <a:cs typeface="Times New Roman" panose="02020603050405020304" pitchFamily="18" charset="0"/>
              </a:rPr>
              <a:t>,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while</a:t>
            </a:r>
            <a:r>
              <a:rPr lang="pt-BR" altLang="pt-BR" sz="2000">
                <a:latin typeface="Comic Sans MS" panose="030F0702030302020204" pitchFamily="66" charset="0"/>
                <a:ea typeface="Calibri" panose="020F0502020204030204" pitchFamily="34" charset="0"/>
                <a:cs typeface="Times New Roman" panose="02020603050405020304" pitchFamily="18" charset="0"/>
              </a:rPr>
              <a:t>,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if </a:t>
            </a:r>
            <a:r>
              <a:rPr lang="pt-BR" altLang="pt-BR" sz="2000">
                <a:latin typeface="Comic Sans MS" panose="030F0702030302020204" pitchFamily="66" charset="0"/>
                <a:ea typeface="Calibri" panose="020F0502020204030204" pitchFamily="34" charset="0"/>
                <a:cs typeface="Times New Roman" panose="02020603050405020304" pitchFamily="18" charset="0"/>
              </a:rPr>
              <a:t>e entre outras. </a:t>
            </a:r>
          </a:p>
          <a:p>
            <a:pPr algn="just">
              <a:lnSpc>
                <a:spcPct val="150000"/>
              </a:lnSpc>
              <a:spcAft>
                <a:spcPts val="800"/>
              </a:spcAft>
              <a:buFont typeface="Symbol" panose="05050102010706020507" pitchFamily="18" charset="2"/>
              <a:buChar char=""/>
            </a:pPr>
            <a:endParaRPr lang="pt-BR" altLang="pt-BR" sz="2000">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11291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
        <p:nvSpPr>
          <p:cNvPr id="4" name="Retângulo 1"/>
          <p:cNvSpPr>
            <a:spLocks noChangeArrowheads="1"/>
          </p:cNvSpPr>
          <p:nvPr/>
        </p:nvSpPr>
        <p:spPr bwMode="auto">
          <a:xfrm>
            <a:off x="611187" y="1557338"/>
            <a:ext cx="11024085" cy="4113947"/>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Aft>
                <a:spcPts val="800"/>
              </a:spcAft>
              <a:buFont typeface="Symbol" panose="05050102010706020507" pitchFamily="18" charset="2"/>
              <a:buChar char=""/>
            </a:pPr>
            <a:r>
              <a:rPr lang="pt-BR" altLang="pt-BR" sz="2000">
                <a:latin typeface="Comic Sans MS" panose="030F0702030302020204" pitchFamily="66" charset="0"/>
                <a:ea typeface="Calibri" panose="020F0502020204030204" pitchFamily="34" charset="0"/>
                <a:cs typeface="Times New Roman" panose="02020603050405020304" pitchFamily="18" charset="0"/>
              </a:rPr>
              <a:t>Podemos citar também, a categoria de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Identificadores</a:t>
            </a:r>
            <a:r>
              <a:rPr lang="pt-BR" altLang="pt-BR" sz="2000">
                <a:latin typeface="Comic Sans MS" panose="030F0702030302020204" pitchFamily="66" charset="0"/>
                <a:ea typeface="Calibri" panose="020F0502020204030204" pitchFamily="34" charset="0"/>
                <a:cs typeface="Times New Roman" panose="02020603050405020304" pitchFamily="18" charset="0"/>
              </a:rPr>
              <a:t> que usualmente são usados para identificar variáveis, funções, métodos e entre outros.</a:t>
            </a:r>
          </a:p>
          <a:p>
            <a:pPr algn="just">
              <a:lnSpc>
                <a:spcPct val="150000"/>
              </a:lnSpc>
              <a:spcAft>
                <a:spcPts val="800"/>
              </a:spcAft>
              <a:buFont typeface="Symbol" panose="05050102010706020507" pitchFamily="18" charset="2"/>
              <a:buChar char=""/>
            </a:pPr>
            <a:r>
              <a:rPr lang="pt-BR" altLang="pt-BR" sz="2000">
                <a:latin typeface="Comic Sans MS" panose="030F0702030302020204" pitchFamily="66" charset="0"/>
                <a:ea typeface="Calibri" panose="020F0502020204030204" pitchFamily="34" charset="0"/>
                <a:cs typeface="Times New Roman" panose="02020603050405020304" pitchFamily="18" charset="0"/>
              </a:rPr>
              <a:t> Habitualmente, identificadores são definidos como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sequências</a:t>
            </a:r>
            <a:r>
              <a:rPr lang="pt-BR" altLang="pt-BR" sz="2000">
                <a:latin typeface="Comic Sans MS" panose="030F0702030302020204" pitchFamily="66" charset="0"/>
                <a:ea typeface="Calibri" panose="020F0502020204030204" pitchFamily="34" charset="0"/>
                <a:cs typeface="Times New Roman" panose="02020603050405020304" pitchFamily="18" charset="0"/>
              </a:rPr>
              <a:t> de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letras</a:t>
            </a:r>
            <a:r>
              <a:rPr lang="pt-BR" altLang="pt-BR" sz="2000">
                <a:latin typeface="Comic Sans MS" panose="030F0702030302020204" pitchFamily="66" charset="0"/>
                <a:ea typeface="Calibri" panose="020F0502020204030204" pitchFamily="34" charset="0"/>
                <a:cs typeface="Times New Roman" panose="02020603050405020304" pitchFamily="18" charset="0"/>
              </a:rPr>
              <a:t> e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dígitos</a:t>
            </a:r>
            <a:r>
              <a:rPr lang="pt-BR" altLang="pt-BR" sz="2000">
                <a:latin typeface="Comic Sans MS" panose="030F0702030302020204" pitchFamily="66" charset="0"/>
                <a:ea typeface="Calibri" panose="020F0502020204030204" pitchFamily="34" charset="0"/>
                <a:cs typeface="Times New Roman" panose="02020603050405020304" pitchFamily="18" charset="0"/>
              </a:rPr>
              <a:t>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iniciando por uma letra</a:t>
            </a:r>
            <a:r>
              <a:rPr lang="pt-BR" altLang="pt-BR" sz="2000">
                <a:latin typeface="Comic Sans MS" panose="030F0702030302020204" pitchFamily="66" charset="0"/>
                <a:ea typeface="Calibri" panose="020F0502020204030204" pitchFamily="34" charset="0"/>
                <a:cs typeface="Times New Roman" panose="02020603050405020304" pitchFamily="18" charset="0"/>
              </a:rPr>
              <a:t>. </a:t>
            </a:r>
          </a:p>
          <a:p>
            <a:pPr algn="just">
              <a:lnSpc>
                <a:spcPct val="150000"/>
              </a:lnSpc>
              <a:spcAft>
                <a:spcPts val="800"/>
              </a:spcAft>
              <a:buFont typeface="Symbol" panose="05050102010706020507" pitchFamily="18" charset="2"/>
              <a:buChar char=""/>
            </a:pPr>
            <a:r>
              <a:rPr lang="pt-BR" altLang="pt-BR" sz="2000">
                <a:latin typeface="Comic Sans MS" panose="030F0702030302020204" pitchFamily="66" charset="0"/>
                <a:ea typeface="Calibri" panose="020F0502020204030204" pitchFamily="34" charset="0"/>
                <a:cs typeface="Times New Roman" panose="02020603050405020304" pitchFamily="18" charset="0"/>
              </a:rPr>
              <a:t>Outras categorias são a dos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constantes</a:t>
            </a:r>
            <a:r>
              <a:rPr lang="pt-BR" altLang="pt-BR" sz="2000">
                <a:latin typeface="Comic Sans MS" panose="030F0702030302020204" pitchFamily="66" charset="0"/>
                <a:ea typeface="Calibri" panose="020F0502020204030204" pitchFamily="34" charset="0"/>
                <a:cs typeface="Times New Roman" panose="02020603050405020304" pitchFamily="18" charset="0"/>
              </a:rPr>
              <a:t> que podem ser constantes numéricas como 55 e 3.144 e dos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literais</a:t>
            </a:r>
            <a:r>
              <a:rPr lang="pt-BR" altLang="pt-BR" sz="2000">
                <a:latin typeface="Comic Sans MS" panose="030F0702030302020204" pitchFamily="66" charset="0"/>
                <a:ea typeface="Calibri" panose="020F0502020204030204" pitchFamily="34" charset="0"/>
                <a:cs typeface="Times New Roman" panose="02020603050405020304" pitchFamily="18" charset="0"/>
              </a:rPr>
              <a:t> que são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cadeias de caracteres </a:t>
            </a:r>
            <a:r>
              <a:rPr lang="pt-BR" altLang="pt-BR" sz="2000">
                <a:latin typeface="Comic Sans MS" panose="030F0702030302020204" pitchFamily="66" charset="0"/>
                <a:ea typeface="Calibri" panose="020F0502020204030204" pitchFamily="34" charset="0"/>
                <a:cs typeface="Times New Roman" panose="02020603050405020304" pitchFamily="18" charset="0"/>
              </a:rPr>
              <a:t>como “</a:t>
            </a:r>
            <a:r>
              <a:rPr lang="pt-BR" altLang="pt-BR" sz="2000">
                <a:solidFill>
                  <a:srgbClr val="FF0000"/>
                </a:solidFill>
                <a:latin typeface="Comic Sans MS" panose="030F0702030302020204" pitchFamily="66" charset="0"/>
                <a:ea typeface="Calibri" panose="020F0502020204030204" pitchFamily="34" charset="0"/>
                <a:cs typeface="Times New Roman" panose="02020603050405020304" pitchFamily="18" charset="0"/>
              </a:rPr>
              <a:t>olá, mundo</a:t>
            </a:r>
            <a:r>
              <a:rPr lang="pt-BR" altLang="pt-BR" sz="2000">
                <a:latin typeface="Comic Sans MS" panose="030F0702030302020204" pitchFamily="66" charset="0"/>
                <a:ea typeface="Calibri" panose="020F0502020204030204" pitchFamily="34" charset="0"/>
                <a:cs typeface="Times New Roman" panose="02020603050405020304" pitchFamily="18" charset="0"/>
              </a:rPr>
              <a:t>” e caracteres como “a” e “b” (LOUDEN, 2004). Vamos descrever expressões regulares típicas para algumas categorias. </a:t>
            </a:r>
          </a:p>
        </p:txBody>
      </p:sp>
    </p:spTree>
    <p:extLst>
      <p:ext uri="{BB962C8B-B14F-4D97-AF65-F5344CB8AC3E}">
        <p14:creationId xmlns:p14="http://schemas.microsoft.com/office/powerpoint/2010/main" val="36686654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611188" y="1557338"/>
            <a:ext cx="11154714" cy="4665893"/>
          </a:xfrm>
          <a:prstGeom prst="rect">
            <a:avLst/>
          </a:prstGeom>
          <a:noFill/>
          <a:ln w="9525">
            <a:solidFill>
              <a:srgbClr val="000000"/>
            </a:solidFill>
            <a:prstDash val="sysDot"/>
            <a:miter lim="800000"/>
            <a:headEnd/>
            <a:tailEnd/>
          </a:ln>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342900" indent="-342900" algn="just">
              <a:lnSpc>
                <a:spcPct val="150000"/>
              </a:lnSpc>
              <a:spcAft>
                <a:spcPts val="800"/>
              </a:spcAft>
              <a:buFont typeface="Symbol" panose="05050102010706020507" pitchFamily="18" charset="2"/>
              <a:buChar char=""/>
              <a:defRPr/>
            </a:pPr>
            <a:r>
              <a:rPr lang="pt-BR" sz="2200" dirty="0">
                <a:latin typeface="Comic Sans MS" panose="030F0702030302020204" pitchFamily="66" charset="0"/>
                <a:ea typeface="Calibri" panose="020F0502020204030204" pitchFamily="34" charset="0"/>
                <a:cs typeface="Times New Roman" panose="02020603050405020304" pitchFamily="18" charset="0"/>
              </a:rPr>
              <a:t>Vamos descrever expressões regulares típicas para: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Palavras reservadas </a:t>
            </a:r>
            <a:r>
              <a:rPr lang="pt-BR" sz="2200" dirty="0">
                <a:latin typeface="Comic Sans MS" panose="030F0702030302020204" pitchFamily="66" charset="0"/>
                <a:ea typeface="Calibri" panose="020F0502020204030204" pitchFamily="34" charset="0"/>
                <a:cs typeface="Times New Roman" panose="02020603050405020304" pitchFamily="18" charset="0"/>
              </a:rPr>
              <a:t>e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identificadores.</a:t>
            </a:r>
            <a:r>
              <a:rPr lang="pt-BR" sz="2200" dirty="0">
                <a:latin typeface="Comic Sans MS" panose="030F0702030302020204" pitchFamily="66" charset="0"/>
                <a:ea typeface="Calibri" panose="020F0502020204030204" pitchFamily="34" charset="0"/>
                <a:cs typeface="Times New Roman" panose="02020603050405020304" pitchFamily="18" charset="0"/>
              </a:rPr>
              <a:t> </a:t>
            </a:r>
          </a:p>
          <a:p>
            <a:pPr marL="342900" indent="-342900" algn="just">
              <a:lnSpc>
                <a:spcPct val="150000"/>
              </a:lnSpc>
              <a:spcAft>
                <a:spcPts val="800"/>
              </a:spcAft>
              <a:buFont typeface="Symbol" panose="05050102010706020507" pitchFamily="18" charset="2"/>
              <a:buChar char=""/>
              <a:defRPr/>
            </a:pP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Palavras reservadas</a:t>
            </a:r>
            <a:r>
              <a:rPr lang="pt-BR" sz="2200" dirty="0">
                <a:latin typeface="Comic Sans MS" panose="030F0702030302020204" pitchFamily="66" charset="0"/>
                <a:ea typeface="Calibri" panose="020F0502020204030204" pitchFamily="34" charset="0"/>
                <a:cs typeface="Times New Roman" panose="02020603050405020304" pitchFamily="18" charset="0"/>
              </a:rPr>
              <a:t> são as mais simples de escrever como expressões regulares: elas são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representadas</a:t>
            </a:r>
            <a:r>
              <a:rPr lang="pt-BR" sz="2200" dirty="0">
                <a:latin typeface="Comic Sans MS" panose="030F0702030302020204" pitchFamily="66" charset="0"/>
                <a:ea typeface="Calibri" panose="020F0502020204030204" pitchFamily="34" charset="0"/>
                <a:cs typeface="Times New Roman" panose="02020603050405020304" pitchFamily="18" charset="0"/>
              </a:rPr>
              <a:t> por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sequências fixas de caracteres</a:t>
            </a:r>
            <a:r>
              <a:rPr lang="pt-BR" sz="2200" dirty="0">
                <a:latin typeface="Comic Sans MS" panose="030F0702030302020204" pitchFamily="66" charset="0"/>
                <a:ea typeface="Calibri" panose="020F0502020204030204" pitchFamily="34" charset="0"/>
                <a:cs typeface="Times New Roman" panose="02020603050405020304" pitchFamily="18" charset="0"/>
              </a:rPr>
              <a:t>. </a:t>
            </a:r>
            <a:r>
              <a:rPr lang="pt-BR" sz="2200" dirty="0">
                <a:solidFill>
                  <a:srgbClr val="7030A0"/>
                </a:solidFill>
                <a:latin typeface="Comic Sans MS" panose="030F0702030302020204" pitchFamily="66" charset="0"/>
                <a:ea typeface="Calibri" panose="020F0502020204030204" pitchFamily="34" charset="0"/>
                <a:cs typeface="Times New Roman" panose="02020603050405020304" pitchFamily="18" charset="0"/>
              </a:rPr>
              <a:t>Se quisermos juntar todas as palavras reservadas em uma única definição, podemos escrever algo como:</a:t>
            </a:r>
            <a:r>
              <a:rPr lang="pt-BR" sz="2200" dirty="0">
                <a:latin typeface="Comic Sans MS" panose="030F0702030302020204" pitchFamily="66" charset="0"/>
                <a:ea typeface="Calibri" panose="020F0502020204030204" pitchFamily="34" charset="0"/>
                <a:cs typeface="Times New Roman" panose="02020603050405020304" pitchFamily="18" charset="0"/>
              </a:rPr>
              <a:t> </a:t>
            </a:r>
          </a:p>
          <a:p>
            <a:pPr marL="0" indent="0" algn="just">
              <a:lnSpc>
                <a:spcPct val="150000"/>
              </a:lnSpc>
              <a:spcAft>
                <a:spcPts val="800"/>
              </a:spcAft>
              <a:buFontTx/>
              <a:buNone/>
              <a:defRPr/>
            </a:pPr>
            <a:r>
              <a:rPr lang="pt-BR" sz="2200" dirty="0">
                <a:latin typeface="Comic Sans MS" panose="030F0702030302020204" pitchFamily="66" charset="0"/>
                <a:ea typeface="Calibri" panose="020F0502020204030204" pitchFamily="34" charset="0"/>
                <a:cs typeface="Times New Roman" panose="02020603050405020304" pitchFamily="18" charset="0"/>
              </a:rPr>
              <a:t>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reservadas</a:t>
            </a:r>
            <a:r>
              <a:rPr lang="pt-BR" sz="2200" dirty="0">
                <a:latin typeface="Comic Sans MS" panose="030F0702030302020204" pitchFamily="66" charset="0"/>
                <a:ea typeface="Calibri" panose="020F0502020204030204" pitchFamily="34" charset="0"/>
                <a:cs typeface="Times New Roman" panose="02020603050405020304" pitchFamily="18" charset="0"/>
              </a:rPr>
              <a:t> = </a:t>
            </a:r>
            <a:r>
              <a:rPr lang="pt-BR" sz="2200" dirty="0" err="1">
                <a:latin typeface="Comic Sans MS" panose="030F0702030302020204" pitchFamily="66" charset="0"/>
                <a:ea typeface="Calibri" panose="020F0502020204030204" pitchFamily="34" charset="0"/>
                <a:cs typeface="Times New Roman" panose="02020603050405020304" pitchFamily="18" charset="0"/>
              </a:rPr>
              <a:t>if</a:t>
            </a:r>
            <a:r>
              <a:rPr lang="pt-BR" sz="2200" dirty="0">
                <a:latin typeface="Comic Sans MS" panose="030F0702030302020204" pitchFamily="66" charset="0"/>
                <a:ea typeface="Calibri" panose="020F0502020204030204" pitchFamily="34" charset="0"/>
                <a:cs typeface="Times New Roman" panose="02020603050405020304" pitchFamily="18" charset="0"/>
              </a:rPr>
              <a:t> | </a:t>
            </a:r>
            <a:r>
              <a:rPr lang="pt-BR" sz="2200" dirty="0" err="1">
                <a:latin typeface="Comic Sans MS" panose="030F0702030302020204" pitchFamily="66" charset="0"/>
                <a:ea typeface="Calibri" panose="020F0502020204030204" pitchFamily="34" charset="0"/>
                <a:cs typeface="Times New Roman" panose="02020603050405020304" pitchFamily="18" charset="0"/>
              </a:rPr>
              <a:t>while</a:t>
            </a:r>
            <a:r>
              <a:rPr lang="pt-BR" sz="2200" dirty="0">
                <a:latin typeface="Comic Sans MS" panose="030F0702030302020204" pitchFamily="66" charset="0"/>
                <a:ea typeface="Calibri" panose="020F0502020204030204" pitchFamily="34" charset="0"/>
                <a:cs typeface="Times New Roman" panose="02020603050405020304" pitchFamily="18" charset="0"/>
              </a:rPr>
              <a:t> | </a:t>
            </a:r>
            <a:r>
              <a:rPr lang="pt-BR" sz="2200" dirty="0" err="1">
                <a:latin typeface="Comic Sans MS" panose="030F0702030302020204" pitchFamily="66" charset="0"/>
                <a:ea typeface="Calibri" panose="020F0502020204030204" pitchFamily="34" charset="0"/>
                <a:cs typeface="Times New Roman" panose="02020603050405020304" pitchFamily="18" charset="0"/>
              </a:rPr>
              <a:t>else</a:t>
            </a:r>
            <a:r>
              <a:rPr lang="pt-BR" sz="2200" dirty="0">
                <a:latin typeface="Comic Sans MS" panose="030F0702030302020204" pitchFamily="66" charset="0"/>
                <a:ea typeface="Calibri" panose="020F0502020204030204" pitchFamily="34" charset="0"/>
                <a:cs typeface="Times New Roman" panose="02020603050405020304" pitchFamily="18" charset="0"/>
              </a:rPr>
              <a:t> ...</a:t>
            </a:r>
          </a:p>
          <a:p>
            <a:pPr marL="342900" indent="-342900" algn="just">
              <a:lnSpc>
                <a:spcPct val="150000"/>
              </a:lnSpc>
              <a:spcAft>
                <a:spcPts val="800"/>
              </a:spcAft>
              <a:buFont typeface="Symbol" panose="05050102010706020507" pitchFamily="18" charset="2"/>
              <a:buChar char=""/>
              <a:defRPr/>
            </a:pPr>
            <a:endParaRPr lang="pt-BR" sz="2200" dirty="0">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36633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
        <p:nvSpPr>
          <p:cNvPr id="4" name="Retângulo 1"/>
          <p:cNvSpPr>
            <a:spLocks noChangeArrowheads="1"/>
          </p:cNvSpPr>
          <p:nvPr/>
        </p:nvSpPr>
        <p:spPr bwMode="auto">
          <a:xfrm>
            <a:off x="611187" y="1557338"/>
            <a:ext cx="11257351" cy="4328364"/>
          </a:xfrm>
          <a:prstGeom prst="rect">
            <a:avLst/>
          </a:prstGeom>
          <a:noFill/>
          <a:ln w="9525">
            <a:solidFill>
              <a:srgbClr val="000000"/>
            </a:solidFill>
            <a:prstDash val="sysDot"/>
            <a:miter lim="800000"/>
            <a:headEnd/>
            <a:tailEnd/>
          </a:ln>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342900" indent="-342900" algn="just">
              <a:lnSpc>
                <a:spcPct val="150000"/>
              </a:lnSpc>
              <a:spcAft>
                <a:spcPts val="800"/>
              </a:spcAft>
              <a:buFont typeface="Symbol" panose="05050102010706020507" pitchFamily="18" charset="2"/>
              <a:buChar char=""/>
              <a:defRPr/>
            </a:pPr>
            <a:r>
              <a:rPr lang="pt-BR" sz="2200" dirty="0">
                <a:latin typeface="Comic Sans MS" panose="030F0702030302020204" pitchFamily="66" charset="0"/>
                <a:ea typeface="Calibri" panose="020F0502020204030204" pitchFamily="34" charset="0"/>
                <a:cs typeface="Times New Roman" panose="02020603050405020304" pitchFamily="18" charset="0"/>
              </a:rPr>
              <a:t>Todavia,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identificadores</a:t>
            </a:r>
            <a:r>
              <a:rPr lang="pt-BR" sz="2200" dirty="0">
                <a:latin typeface="Comic Sans MS" panose="030F0702030302020204" pitchFamily="66" charset="0"/>
                <a:ea typeface="Calibri" panose="020F0502020204030204" pitchFamily="34" charset="0"/>
                <a:cs typeface="Times New Roman" panose="02020603050405020304" pitchFamily="18" charset="0"/>
              </a:rPr>
              <a:t> são cadeias de caracteres que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não são fixas</a:t>
            </a:r>
            <a:r>
              <a:rPr lang="pt-BR" sz="2200" dirty="0">
                <a:latin typeface="Comic Sans MS" panose="030F0702030302020204" pitchFamily="66" charset="0"/>
                <a:ea typeface="Calibri" panose="020F0502020204030204" pitchFamily="34" charset="0"/>
                <a:cs typeface="Times New Roman" panose="02020603050405020304" pitchFamily="18" charset="0"/>
              </a:rPr>
              <a:t>. Um identificador deve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iniciar</a:t>
            </a:r>
            <a:r>
              <a:rPr lang="pt-BR" sz="2200" dirty="0">
                <a:latin typeface="Comic Sans MS" panose="030F0702030302020204" pitchFamily="66" charset="0"/>
                <a:ea typeface="Calibri" panose="020F0502020204030204" pitchFamily="34" charset="0"/>
                <a:cs typeface="Times New Roman" panose="02020603050405020304" pitchFamily="18" charset="0"/>
              </a:rPr>
              <a:t>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com uma letra e conter somente letras e dígitos</a:t>
            </a:r>
            <a:r>
              <a:rPr lang="pt-BR" sz="2200" dirty="0">
                <a:latin typeface="Comic Sans MS" panose="030F0702030302020204" pitchFamily="66" charset="0"/>
                <a:ea typeface="Calibri" panose="020F0502020204030204" pitchFamily="34" charset="0"/>
                <a:cs typeface="Times New Roman" panose="02020603050405020304" pitchFamily="18" charset="0"/>
              </a:rPr>
              <a:t>. Podemos expressar isso em termos de definições regulares:</a:t>
            </a:r>
          </a:p>
          <a:p>
            <a:pPr marL="0" indent="0" algn="just">
              <a:lnSpc>
                <a:spcPct val="150000"/>
              </a:lnSpc>
              <a:spcAft>
                <a:spcPts val="800"/>
              </a:spcAft>
              <a:buFontTx/>
              <a:buNone/>
              <a:defRPr/>
            </a:pPr>
            <a:r>
              <a:rPr lang="pt-BR" sz="2200" dirty="0">
                <a:latin typeface="Comic Sans MS" panose="030F0702030302020204" pitchFamily="66" charset="0"/>
                <a:ea typeface="Calibri" panose="020F0502020204030204" pitchFamily="34" charset="0"/>
                <a:cs typeface="Times New Roman" panose="02020603050405020304" pitchFamily="18" charset="0"/>
              </a:rPr>
              <a:t>			letra = [a-</a:t>
            </a:r>
            <a:r>
              <a:rPr lang="pt-BR" sz="2200" dirty="0" err="1">
                <a:latin typeface="Comic Sans MS" panose="030F0702030302020204" pitchFamily="66" charset="0"/>
                <a:ea typeface="Calibri" panose="020F0502020204030204" pitchFamily="34" charset="0"/>
                <a:cs typeface="Times New Roman" panose="02020603050405020304" pitchFamily="18" charset="0"/>
              </a:rPr>
              <a:t>zA</a:t>
            </a:r>
            <a:r>
              <a:rPr lang="pt-BR" sz="2200" dirty="0">
                <a:latin typeface="Comic Sans MS" panose="030F0702030302020204" pitchFamily="66" charset="0"/>
                <a:ea typeface="Calibri" panose="020F0502020204030204" pitchFamily="34" charset="0"/>
                <a:cs typeface="Times New Roman" panose="02020603050405020304" pitchFamily="18" charset="0"/>
              </a:rPr>
              <a:t>-Z]</a:t>
            </a:r>
          </a:p>
          <a:p>
            <a:pPr marL="0" indent="0" algn="just">
              <a:lnSpc>
                <a:spcPct val="150000"/>
              </a:lnSpc>
              <a:spcAft>
                <a:spcPts val="800"/>
              </a:spcAft>
              <a:buFontTx/>
              <a:buNone/>
              <a:defRPr/>
            </a:pPr>
            <a:r>
              <a:rPr lang="pt-BR" sz="2200" dirty="0">
                <a:latin typeface="Comic Sans MS" panose="030F0702030302020204" pitchFamily="66" charset="0"/>
                <a:ea typeface="Calibri" panose="020F0502020204030204" pitchFamily="34" charset="0"/>
                <a:cs typeface="Times New Roman" panose="02020603050405020304" pitchFamily="18" charset="0"/>
              </a:rPr>
              <a:t>			dígito = [0-9]</a:t>
            </a:r>
          </a:p>
          <a:p>
            <a:pPr marL="0" indent="0" algn="just">
              <a:lnSpc>
                <a:spcPct val="150000"/>
              </a:lnSpc>
              <a:spcAft>
                <a:spcPts val="800"/>
              </a:spcAft>
              <a:buFontTx/>
              <a:buNone/>
              <a:defRPr/>
            </a:pPr>
            <a:r>
              <a:rPr lang="pt-BR" sz="2200" dirty="0">
                <a:latin typeface="Comic Sans MS" panose="030F0702030302020204" pitchFamily="66" charset="0"/>
                <a:ea typeface="Calibri" panose="020F0502020204030204" pitchFamily="34" charset="0"/>
                <a:cs typeface="Times New Roman" panose="02020603050405020304" pitchFamily="18" charset="0"/>
              </a:rPr>
              <a:t>		identificador = letra(</a:t>
            </a:r>
            <a:r>
              <a:rPr lang="pt-BR" sz="2200" dirty="0" err="1">
                <a:latin typeface="Comic Sans MS" panose="030F0702030302020204" pitchFamily="66" charset="0"/>
                <a:ea typeface="Calibri" panose="020F0502020204030204" pitchFamily="34" charset="0"/>
                <a:cs typeface="Times New Roman" panose="02020603050405020304" pitchFamily="18" charset="0"/>
              </a:rPr>
              <a:t>letra|dígito</a:t>
            </a:r>
            <a:r>
              <a:rPr lang="pt-BR" sz="2200" dirty="0">
                <a:latin typeface="Comic Sans MS" panose="030F0702030302020204" pitchFamily="66" charset="0"/>
                <a:ea typeface="Calibri" panose="020F0502020204030204" pitchFamily="34" charset="0"/>
                <a:cs typeface="Times New Roman" panose="02020603050405020304" pitchFamily="18" charset="0"/>
              </a:rPr>
              <a:t>)*</a:t>
            </a:r>
          </a:p>
          <a:p>
            <a:pPr marL="342900" indent="-342900" algn="just">
              <a:lnSpc>
                <a:spcPct val="150000"/>
              </a:lnSpc>
              <a:spcAft>
                <a:spcPts val="800"/>
              </a:spcAft>
              <a:buFont typeface="Symbol" panose="05050102010706020507" pitchFamily="18" charset="2"/>
              <a:buChar char=""/>
              <a:defRPr/>
            </a:pPr>
            <a:endParaRPr lang="pt-BR" sz="2200" dirty="0">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62637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Expressões Regulares</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611188" y="1557338"/>
            <a:ext cx="11117392" cy="3312702"/>
          </a:xfrm>
          <a:prstGeom prst="rect">
            <a:avLst/>
          </a:prstGeom>
          <a:noFill/>
          <a:ln w="9525">
            <a:solidFill>
              <a:srgbClr val="000000"/>
            </a:solidFill>
            <a:prstDash val="sysDot"/>
            <a:miter lim="800000"/>
            <a:headEnd/>
            <a:tailEnd/>
          </a:ln>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342900" indent="-342900" algn="just">
              <a:lnSpc>
                <a:spcPct val="150000"/>
              </a:lnSpc>
              <a:spcAft>
                <a:spcPts val="800"/>
              </a:spcAft>
              <a:buFont typeface="Symbol" panose="05050102010706020507" pitchFamily="18" charset="2"/>
              <a:buChar char=""/>
              <a:defRPr/>
            </a:pPr>
            <a:r>
              <a:rPr lang="pt-BR" sz="2200" dirty="0">
                <a:latin typeface="Comic Sans MS" panose="030F0702030302020204" pitchFamily="66" charset="0"/>
                <a:ea typeface="Calibri" panose="020F0502020204030204" pitchFamily="34" charset="0"/>
                <a:cs typeface="Times New Roman" panose="02020603050405020304" pitchFamily="18" charset="0"/>
              </a:rPr>
              <a:t>Podemos expressar </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números naturais </a:t>
            </a:r>
            <a:r>
              <a:rPr lang="pt-BR" sz="2200" dirty="0">
                <a:latin typeface="Comic Sans MS" panose="030F0702030302020204" pitchFamily="66" charset="0"/>
                <a:ea typeface="Calibri" panose="020F0502020204030204" pitchFamily="34" charset="0"/>
                <a:cs typeface="Times New Roman" panose="02020603050405020304" pitchFamily="18" charset="0"/>
              </a:rPr>
              <a:t>da seguinte forma</a:t>
            </a:r>
          </a:p>
          <a:p>
            <a:pPr marL="0" indent="0" algn="just">
              <a:lnSpc>
                <a:spcPct val="150000"/>
              </a:lnSpc>
              <a:spcAft>
                <a:spcPts val="800"/>
              </a:spcAft>
              <a:buFontTx/>
              <a:buNone/>
              <a:defRPr/>
            </a:pPr>
            <a:r>
              <a:rPr lang="pt-BR" sz="2200" dirty="0">
                <a:latin typeface="Comic Sans MS" panose="030F0702030302020204" pitchFamily="66" charset="0"/>
                <a:ea typeface="Calibri" panose="020F0502020204030204" pitchFamily="34" charset="0"/>
                <a:cs typeface="Times New Roman" panose="02020603050405020304" pitchFamily="18" charset="0"/>
              </a:rPr>
              <a:t>			natural = [0-9]+</a:t>
            </a:r>
          </a:p>
          <a:p>
            <a:pPr marL="0" indent="0" algn="just">
              <a:lnSpc>
                <a:spcPct val="150000"/>
              </a:lnSpc>
              <a:spcAft>
                <a:spcPts val="800"/>
              </a:spcAft>
              <a:buFontTx/>
              <a:buNone/>
              <a:defRPr/>
            </a:pPr>
            <a:r>
              <a:rPr lang="pt-BR" sz="2200" dirty="0">
                <a:latin typeface="Comic Sans MS" panose="030F0702030302020204" pitchFamily="66" charset="0"/>
                <a:ea typeface="Calibri" panose="020F0502020204030204" pitchFamily="34" charset="0"/>
                <a:cs typeface="Times New Roman" panose="02020603050405020304" pitchFamily="18" charset="0"/>
              </a:rPr>
              <a:t>			</a:t>
            </a:r>
            <a:r>
              <a:rPr lang="pt-BR" sz="2200" dirty="0" err="1">
                <a:latin typeface="Comic Sans MS" panose="030F0702030302020204" pitchFamily="66" charset="0"/>
                <a:ea typeface="Calibri" panose="020F0502020204030204" pitchFamily="34" charset="0"/>
                <a:cs typeface="Times New Roman" panose="02020603050405020304" pitchFamily="18" charset="0"/>
              </a:rPr>
              <a:t>signedNatural</a:t>
            </a:r>
            <a:r>
              <a:rPr lang="pt-BR" sz="2200" dirty="0">
                <a:latin typeface="Comic Sans MS" panose="030F0702030302020204" pitchFamily="66" charset="0"/>
                <a:ea typeface="Calibri" panose="020F0502020204030204" pitchFamily="34" charset="0"/>
                <a:cs typeface="Times New Roman" panose="02020603050405020304" pitchFamily="18" charset="0"/>
              </a:rPr>
              <a:t> = ( + | - ) </a:t>
            </a:r>
            <a:r>
              <a:rPr lang="pt-BR" sz="2200" dirty="0">
                <a:solidFill>
                  <a:schemeClr val="accent2">
                    <a:lumMod val="75000"/>
                  </a:schemeClr>
                </a:solidFill>
                <a:latin typeface="Comic Sans MS" panose="030F0702030302020204" pitchFamily="66" charset="0"/>
                <a:ea typeface="Calibri" panose="020F0502020204030204" pitchFamily="34" charset="0"/>
                <a:cs typeface="Times New Roman" panose="02020603050405020304" pitchFamily="18" charset="0"/>
              </a:rPr>
              <a:t>?</a:t>
            </a:r>
            <a:r>
              <a:rPr lang="pt-BR" sz="2200" dirty="0">
                <a:latin typeface="Comic Sans MS" panose="030F0702030302020204" pitchFamily="66" charset="0"/>
                <a:ea typeface="Calibri" panose="020F0502020204030204" pitchFamily="34" charset="0"/>
                <a:cs typeface="Times New Roman" panose="02020603050405020304" pitchFamily="18" charset="0"/>
              </a:rPr>
              <a:t> natural</a:t>
            </a:r>
          </a:p>
          <a:p>
            <a:pPr marL="0" indent="0" algn="just">
              <a:lnSpc>
                <a:spcPct val="150000"/>
              </a:lnSpc>
              <a:spcAft>
                <a:spcPts val="800"/>
              </a:spcAft>
              <a:buFontTx/>
              <a:buNone/>
              <a:defRPr/>
            </a:pPr>
            <a:r>
              <a:rPr lang="pt-BR" sz="2200" dirty="0">
                <a:latin typeface="Comic Sans MS" panose="030F0702030302020204" pitchFamily="66" charset="0"/>
                <a:ea typeface="Calibri" panose="020F0502020204030204" pitchFamily="34" charset="0"/>
                <a:cs typeface="Times New Roman" panose="02020603050405020304" pitchFamily="18" charset="0"/>
              </a:rPr>
              <a:t> O “ </a:t>
            </a:r>
            <a:r>
              <a:rPr lang="pt-BR" sz="2200" dirty="0">
                <a:solidFill>
                  <a:schemeClr val="accent2">
                    <a:lumMod val="75000"/>
                  </a:schemeClr>
                </a:solidFill>
                <a:latin typeface="Comic Sans MS" panose="030F0702030302020204" pitchFamily="66" charset="0"/>
                <a:ea typeface="Calibri" panose="020F0502020204030204" pitchFamily="34" charset="0"/>
                <a:cs typeface="Times New Roman" panose="02020603050405020304" pitchFamily="18" charset="0"/>
              </a:rPr>
              <a:t>?</a:t>
            </a:r>
            <a:r>
              <a:rPr lang="pt-BR" sz="2200" dirty="0">
                <a:latin typeface="Comic Sans MS" panose="030F0702030302020204" pitchFamily="66" charset="0"/>
                <a:ea typeface="Calibri" panose="020F0502020204030204" pitchFamily="34" charset="0"/>
                <a:cs typeface="Times New Roman" panose="02020603050405020304" pitchFamily="18" charset="0"/>
              </a:rPr>
              <a:t> ” indica que o “+” ou “-” é opcional. </a:t>
            </a:r>
          </a:p>
          <a:p>
            <a:pPr marL="342900" indent="-342900" algn="just">
              <a:lnSpc>
                <a:spcPct val="150000"/>
              </a:lnSpc>
              <a:spcAft>
                <a:spcPts val="800"/>
              </a:spcAft>
              <a:buFont typeface="Symbol" panose="05050102010706020507" pitchFamily="18" charset="2"/>
              <a:buChar char=""/>
              <a:defRPr/>
            </a:pPr>
            <a:endParaRPr lang="pt-BR" sz="2200" dirty="0">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079514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033903" y="2764841"/>
            <a:ext cx="4102391"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rgbClr val="FF0000"/>
                </a:solidFill>
                <a:latin typeface="Comic Sans MS" panose="030F0702030302020204" pitchFamily="66" charset="0"/>
              </a:rPr>
              <a:t>Autômatos</a:t>
            </a:r>
            <a:endParaRPr lang="pt-BR" altLang="pt-BR"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1714228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Autômatos</a:t>
            </a:r>
            <a:endParaRPr lang="pt-BR" altLang="pt-BR" dirty="0">
              <a:solidFill>
                <a:schemeClr val="bg1"/>
              </a:solidFill>
              <a:latin typeface="Comic Sans MS" panose="030F0702030302020204" pitchFamily="66" charset="0"/>
            </a:endParaRPr>
          </a:p>
        </p:txBody>
      </p:sp>
      <p:sp>
        <p:nvSpPr>
          <p:cNvPr id="3" name="Retângulo 1"/>
          <p:cNvSpPr>
            <a:spLocks noChangeArrowheads="1"/>
          </p:cNvSpPr>
          <p:nvPr/>
        </p:nvSpPr>
        <p:spPr bwMode="auto">
          <a:xfrm>
            <a:off x="836613" y="1700213"/>
            <a:ext cx="10854644" cy="1107996"/>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pPr>
            <a:r>
              <a:rPr lang="pt-BR" altLang="pt-BR" sz="2200">
                <a:latin typeface="Comic Sans MS" panose="030F0702030302020204" pitchFamily="66" charset="0"/>
              </a:rPr>
              <a:t>Autômatos podem ser utilizados para descrever o processo de reconhecimento de padrões em cadeias de entrada, e assim podem ser utilizados para construir </a:t>
            </a:r>
            <a:r>
              <a:rPr lang="pt-BR" altLang="pt-BR" sz="2200">
                <a:solidFill>
                  <a:srgbClr val="FF0000"/>
                </a:solidFill>
                <a:latin typeface="Comic Sans MS" panose="030F0702030302020204" pitchFamily="66" charset="0"/>
              </a:rPr>
              <a:t>analisadores léxicos</a:t>
            </a:r>
            <a:r>
              <a:rPr lang="pt-BR" altLang="pt-BR" sz="2200">
                <a:latin typeface="Comic Sans MS" panose="030F0702030302020204" pitchFamily="66" charset="0"/>
              </a:rPr>
              <a:t>. </a:t>
            </a:r>
          </a:p>
        </p:txBody>
      </p:sp>
    </p:spTree>
    <p:extLst>
      <p:ext uri="{BB962C8B-B14F-4D97-AF65-F5344CB8AC3E}">
        <p14:creationId xmlns:p14="http://schemas.microsoft.com/office/powerpoint/2010/main" val="41592985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Autômatos</a:t>
            </a:r>
            <a:endParaRPr lang="pt-BR" altLang="pt-BR" dirty="0">
              <a:solidFill>
                <a:schemeClr val="bg1"/>
              </a:solidFill>
              <a:latin typeface="Comic Sans MS" panose="030F0702030302020204" pitchFamily="66" charset="0"/>
            </a:endParaRPr>
          </a:p>
        </p:txBody>
      </p:sp>
      <p:sp>
        <p:nvSpPr>
          <p:cNvPr id="4" name="Retângulo 1"/>
          <p:cNvSpPr>
            <a:spLocks noChangeArrowheads="1"/>
          </p:cNvSpPr>
          <p:nvPr/>
        </p:nvSpPr>
        <p:spPr bwMode="auto">
          <a:xfrm>
            <a:off x="831849" y="1419225"/>
            <a:ext cx="11036689" cy="3970318"/>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pPr>
            <a:r>
              <a:rPr lang="pt-BR" altLang="pt-BR" sz="2100">
                <a:latin typeface="Comic Sans MS" panose="030F0702030302020204" pitchFamily="66" charset="0"/>
              </a:rPr>
              <a:t>Trata-se de um formalismo operacional ou reconhecedor, sendo, basicamente, um sistema de estados finitos.</a:t>
            </a:r>
          </a:p>
          <a:p>
            <a:pPr algn="just" eaLnBrk="1" hangingPunct="1">
              <a:spcBef>
                <a:spcPct val="0"/>
              </a:spcBef>
            </a:pPr>
            <a:endParaRPr lang="pt-BR" altLang="pt-BR" sz="2100">
              <a:latin typeface="Comic Sans MS" panose="030F0702030302020204" pitchFamily="66" charset="0"/>
            </a:endParaRPr>
          </a:p>
          <a:p>
            <a:pPr algn="just" eaLnBrk="1" hangingPunct="1">
              <a:spcBef>
                <a:spcPct val="0"/>
              </a:spcBef>
            </a:pPr>
            <a:r>
              <a:rPr lang="pt-BR" altLang="pt-BR" sz="2100">
                <a:latin typeface="Comic Sans MS" panose="030F0702030302020204" pitchFamily="66" charset="0"/>
              </a:rPr>
              <a:t>Um </a:t>
            </a:r>
            <a:r>
              <a:rPr lang="pt-BR" altLang="pt-BR" sz="2100">
                <a:solidFill>
                  <a:srgbClr val="FF0000"/>
                </a:solidFill>
                <a:latin typeface="Comic Sans MS" panose="030F0702030302020204" pitchFamily="66" charset="0"/>
              </a:rPr>
              <a:t>sistema de estados finitos </a:t>
            </a:r>
            <a:r>
              <a:rPr lang="pt-BR" altLang="pt-BR" sz="2100">
                <a:latin typeface="Comic Sans MS" panose="030F0702030302020204" pitchFamily="66" charset="0"/>
              </a:rPr>
              <a:t>é um modelo matemático de sistema com entradas e saídas discretas. Pode assumir um número finito e predefinido de estados. Cada estado somente informações necessárias para realizar a transição de estados.</a:t>
            </a:r>
          </a:p>
          <a:p>
            <a:pPr algn="just" eaLnBrk="1" hangingPunct="1">
              <a:spcBef>
                <a:spcPct val="0"/>
              </a:spcBef>
            </a:pPr>
            <a:endParaRPr lang="pt-BR" altLang="pt-BR" sz="2100">
              <a:latin typeface="Comic Sans MS" panose="030F0702030302020204" pitchFamily="66" charset="0"/>
            </a:endParaRPr>
          </a:p>
          <a:p>
            <a:pPr algn="just" eaLnBrk="1" hangingPunct="1">
              <a:spcBef>
                <a:spcPct val="0"/>
              </a:spcBef>
            </a:pPr>
            <a:r>
              <a:rPr lang="pt-BR" altLang="pt-BR" sz="2100">
                <a:latin typeface="Comic Sans MS" panose="030F0702030302020204" pitchFamily="66" charset="0"/>
              </a:rPr>
              <a:t>Um exemplo clássico de estados finitos e de simples entendimento é um elevador. Trata-se de um sistema que não memoriza as requisições anteriores. Cada “estado” sumaria as informações “</a:t>
            </a:r>
            <a:r>
              <a:rPr lang="pt-BR" altLang="pt-BR" sz="2100">
                <a:solidFill>
                  <a:srgbClr val="FF0000"/>
                </a:solidFill>
                <a:latin typeface="Comic Sans MS" panose="030F0702030302020204" pitchFamily="66" charset="0"/>
              </a:rPr>
              <a:t>anda corrente</a:t>
            </a:r>
            <a:r>
              <a:rPr lang="pt-BR" altLang="pt-BR" sz="2100">
                <a:latin typeface="Comic Sans MS" panose="030F0702030302020204" pitchFamily="66" charset="0"/>
              </a:rPr>
              <a:t>” e “</a:t>
            </a:r>
            <a:r>
              <a:rPr lang="pt-BR" altLang="pt-BR" sz="2100">
                <a:solidFill>
                  <a:srgbClr val="FF0000"/>
                </a:solidFill>
                <a:latin typeface="Comic Sans MS" panose="030F0702030302020204" pitchFamily="66" charset="0"/>
              </a:rPr>
              <a:t>direção de movimento</a:t>
            </a:r>
            <a:r>
              <a:rPr lang="pt-BR" altLang="pt-BR" sz="2100">
                <a:latin typeface="Comic Sans MS" panose="030F0702030302020204" pitchFamily="66" charset="0"/>
              </a:rPr>
              <a:t>”. As entradas para o sistema são requisições pendentes.</a:t>
            </a:r>
          </a:p>
          <a:p>
            <a:pPr algn="just" eaLnBrk="1" hangingPunct="1">
              <a:spcBef>
                <a:spcPct val="0"/>
              </a:spcBef>
            </a:pPr>
            <a:endParaRPr lang="pt-BR" altLang="pt-BR" sz="2100">
              <a:latin typeface="Comic Sans MS" panose="030F0702030302020204" pitchFamily="66" charset="0"/>
            </a:endParaRPr>
          </a:p>
        </p:txBody>
      </p:sp>
    </p:spTree>
    <p:extLst>
      <p:ext uri="{BB962C8B-B14F-4D97-AF65-F5344CB8AC3E}">
        <p14:creationId xmlns:p14="http://schemas.microsoft.com/office/powerpoint/2010/main" val="36348775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Autômatos</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831849" y="1419225"/>
            <a:ext cx="10644803" cy="3354765"/>
          </a:xfrm>
          <a:prstGeom prst="rect">
            <a:avLst/>
          </a:prstGeom>
          <a:noFill/>
          <a:ln w="9525">
            <a:solidFill>
              <a:srgbClr val="000000"/>
            </a:solidFill>
            <a:prstDash val="sysDot"/>
            <a:miter lim="800000"/>
            <a:headEnd/>
            <a:tailEnd/>
          </a:ln>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defRPr/>
            </a:pPr>
            <a:r>
              <a:rPr lang="pt-BR" sz="2000" dirty="0">
                <a:latin typeface="Comic Sans MS" panose="030F0702030302020204" pitchFamily="66" charset="0"/>
                <a:ea typeface="Calibri" panose="020F0502020204030204" pitchFamily="34" charset="0"/>
                <a:cs typeface="Times New Roman" panose="02020603050405020304" pitchFamily="18" charset="0"/>
              </a:rPr>
              <a:t>Formalmente, um Autômato Finito Determinístico (AFD) é uma 5-upla ordenada:</a:t>
            </a:r>
          </a:p>
          <a:p>
            <a:pPr marL="0" indent="0" algn="just" eaLnBrk="1" hangingPunct="1">
              <a:buFontTx/>
              <a:buNone/>
              <a:defRPr/>
            </a:pPr>
            <a:r>
              <a:rPr lang="pt-BR" sz="2000" dirty="0">
                <a:latin typeface="Comic Sans MS" panose="030F0702030302020204" pitchFamily="66" charset="0"/>
                <a:cs typeface="Arial" charset="0"/>
              </a:rPr>
              <a:t>			M=(</a:t>
            </a:r>
            <a:r>
              <a:rPr lang="pt-BR" sz="2000" dirty="0">
                <a:solidFill>
                  <a:schemeClr val="accent2">
                    <a:lumMod val="75000"/>
                  </a:schemeClr>
                </a:solidFill>
                <a:latin typeface="Comic Sans MS" panose="030F0702030302020204" pitchFamily="66" charset="0"/>
                <a:cs typeface="Arial" charset="0"/>
              </a:rPr>
              <a:t>A</a:t>
            </a:r>
            <a:r>
              <a:rPr lang="pt-BR" sz="2000" dirty="0">
                <a:latin typeface="Comic Sans MS" panose="030F0702030302020204" pitchFamily="66" charset="0"/>
                <a:cs typeface="Arial" charset="0"/>
              </a:rPr>
              <a:t>, </a:t>
            </a:r>
            <a:r>
              <a:rPr lang="pt-BR" sz="2000" dirty="0">
                <a:solidFill>
                  <a:schemeClr val="accent2">
                    <a:lumMod val="75000"/>
                  </a:schemeClr>
                </a:solidFill>
                <a:latin typeface="Comic Sans MS" panose="030F0702030302020204" pitchFamily="66" charset="0"/>
                <a:cs typeface="Arial" charset="0"/>
              </a:rPr>
              <a:t>B</a:t>
            </a:r>
            <a:r>
              <a:rPr lang="pt-BR" sz="2000" dirty="0">
                <a:latin typeface="Comic Sans MS" panose="030F0702030302020204" pitchFamily="66" charset="0"/>
                <a:cs typeface="Arial" charset="0"/>
              </a:rPr>
              <a:t>, </a:t>
            </a:r>
            <a:r>
              <a:rPr lang="pt-BR" sz="2000" dirty="0">
                <a:solidFill>
                  <a:schemeClr val="accent2">
                    <a:lumMod val="75000"/>
                  </a:schemeClr>
                </a:solidFill>
                <a:latin typeface="Comic Sans MS" panose="030F0702030302020204" pitchFamily="66" charset="0"/>
                <a:cs typeface="Arial" charset="0"/>
              </a:rPr>
              <a:t>D</a:t>
            </a:r>
            <a:r>
              <a:rPr lang="pt-BR" sz="2000" dirty="0">
                <a:latin typeface="Comic Sans MS" panose="030F0702030302020204" pitchFamily="66" charset="0"/>
                <a:cs typeface="Arial" charset="0"/>
              </a:rPr>
              <a:t>, </a:t>
            </a:r>
            <a:r>
              <a:rPr lang="pt-BR" sz="2000" dirty="0">
                <a:solidFill>
                  <a:schemeClr val="accent2">
                    <a:lumMod val="75000"/>
                  </a:schemeClr>
                </a:solidFill>
                <a:latin typeface="Comic Sans MS" panose="030F0702030302020204" pitchFamily="66" charset="0"/>
                <a:cs typeface="Arial" charset="0"/>
              </a:rPr>
              <a:t>F</a:t>
            </a:r>
            <a:r>
              <a:rPr lang="pt-BR" sz="2000" dirty="0">
                <a:latin typeface="Comic Sans MS" panose="030F0702030302020204" pitchFamily="66" charset="0"/>
                <a:cs typeface="Arial" charset="0"/>
              </a:rPr>
              <a:t>, </a:t>
            </a:r>
            <a:r>
              <a:rPr lang="pt-BR" sz="2000" dirty="0">
                <a:solidFill>
                  <a:schemeClr val="accent2">
                    <a:lumMod val="75000"/>
                  </a:schemeClr>
                </a:solidFill>
                <a:latin typeface="Comic Sans MS" panose="030F0702030302020204" pitchFamily="66" charset="0"/>
                <a:cs typeface="Arial" charset="0"/>
              </a:rPr>
              <a:t>G</a:t>
            </a:r>
            <a:r>
              <a:rPr lang="pt-BR" sz="2000" dirty="0">
                <a:latin typeface="Comic Sans MS" panose="030F0702030302020204" pitchFamily="66" charset="0"/>
                <a:cs typeface="Arial" charset="0"/>
              </a:rPr>
              <a:t>) </a:t>
            </a:r>
          </a:p>
          <a:p>
            <a:pPr marL="0" indent="0" algn="just" eaLnBrk="1" hangingPunct="1">
              <a:buFontTx/>
              <a:buNone/>
              <a:defRPr/>
            </a:pPr>
            <a:r>
              <a:rPr lang="pt-BR" sz="2000" dirty="0">
                <a:latin typeface="Comic Sans MS" panose="030F0702030302020204" pitchFamily="66" charset="0"/>
                <a:cs typeface="Arial" charset="0"/>
              </a:rPr>
              <a:t>Onde;</a:t>
            </a:r>
          </a:p>
          <a:p>
            <a:pPr marL="0" indent="0" algn="just" eaLnBrk="1" hangingPunct="1">
              <a:buFontTx/>
              <a:buNone/>
              <a:defRPr/>
            </a:pPr>
            <a:r>
              <a:rPr lang="pt-BR" sz="2000" dirty="0">
                <a:latin typeface="Comic Sans MS" panose="030F0702030302020204" pitchFamily="66" charset="0"/>
                <a:cs typeface="Arial" charset="0"/>
              </a:rPr>
              <a:t> </a:t>
            </a:r>
          </a:p>
          <a:p>
            <a:pPr algn="just" eaLnBrk="1" hangingPunct="1">
              <a:defRPr/>
            </a:pPr>
            <a:r>
              <a:rPr lang="pt-BR" sz="2000" b="1" dirty="0">
                <a:solidFill>
                  <a:schemeClr val="accent2">
                    <a:lumMod val="75000"/>
                  </a:schemeClr>
                </a:solidFill>
                <a:latin typeface="Comic Sans MS" panose="030F0702030302020204" pitchFamily="66" charset="0"/>
                <a:cs typeface="Arial" charset="0"/>
              </a:rPr>
              <a:t>A</a:t>
            </a:r>
            <a:r>
              <a:rPr lang="pt-BR" sz="2000" dirty="0">
                <a:latin typeface="Comic Sans MS" panose="030F0702030302020204" pitchFamily="66" charset="0"/>
                <a:cs typeface="Arial" charset="0"/>
              </a:rPr>
              <a:t> = é um alfabeto de símbolos de entrada, ou simplesmente o alfabeto de entrada.</a:t>
            </a:r>
          </a:p>
          <a:p>
            <a:pPr algn="just" eaLnBrk="1" hangingPunct="1">
              <a:defRPr/>
            </a:pPr>
            <a:r>
              <a:rPr lang="pt-BR" sz="2000" b="1" dirty="0">
                <a:solidFill>
                  <a:schemeClr val="accent2">
                    <a:lumMod val="75000"/>
                  </a:schemeClr>
                </a:solidFill>
                <a:latin typeface="Comic Sans MS" panose="030F0702030302020204" pitchFamily="66" charset="0"/>
                <a:cs typeface="Arial" charset="0"/>
              </a:rPr>
              <a:t>B</a:t>
            </a:r>
            <a:r>
              <a:rPr lang="pt-BR" sz="2000" b="1" dirty="0">
                <a:latin typeface="Comic Sans MS" panose="030F0702030302020204" pitchFamily="66" charset="0"/>
                <a:cs typeface="Arial" charset="0"/>
              </a:rPr>
              <a:t> = </a:t>
            </a:r>
            <a:r>
              <a:rPr lang="pt-BR" sz="2000" dirty="0">
                <a:latin typeface="Comic Sans MS" panose="030F0702030302020204" pitchFamily="66" charset="0"/>
                <a:cs typeface="Arial" charset="0"/>
              </a:rPr>
              <a:t>é um conjunto de estados possíveis do autômato o qual é finito;</a:t>
            </a:r>
          </a:p>
          <a:p>
            <a:pPr algn="just" eaLnBrk="1" hangingPunct="1">
              <a:defRPr/>
            </a:pPr>
            <a:r>
              <a:rPr lang="pt-BR" sz="2000" b="1" dirty="0">
                <a:solidFill>
                  <a:schemeClr val="accent2">
                    <a:lumMod val="75000"/>
                  </a:schemeClr>
                </a:solidFill>
                <a:latin typeface="Comic Sans MS" panose="030F0702030302020204" pitchFamily="66" charset="0"/>
                <a:cs typeface="Arial" charset="0"/>
              </a:rPr>
              <a:t>D</a:t>
            </a:r>
            <a:r>
              <a:rPr lang="pt-BR" sz="2000" b="1" dirty="0">
                <a:latin typeface="Comic Sans MS" panose="030F0702030302020204" pitchFamily="66" charset="0"/>
                <a:cs typeface="Arial" charset="0"/>
              </a:rPr>
              <a:t> = </a:t>
            </a:r>
            <a:r>
              <a:rPr lang="pt-BR" sz="2000" dirty="0">
                <a:latin typeface="Comic Sans MS" panose="030F0702030302020204" pitchFamily="66" charset="0"/>
                <a:cs typeface="Arial" charset="0"/>
              </a:rPr>
              <a:t>é uma função programa ou simplesmente programa, ou ainda função de transição:</a:t>
            </a:r>
          </a:p>
          <a:p>
            <a:pPr algn="just" eaLnBrk="1" hangingPunct="1">
              <a:defRPr/>
            </a:pPr>
            <a:r>
              <a:rPr lang="pt-BR" sz="2000" b="1" dirty="0">
                <a:solidFill>
                  <a:schemeClr val="accent2">
                    <a:lumMod val="75000"/>
                  </a:schemeClr>
                </a:solidFill>
                <a:latin typeface="Comic Sans MS" panose="030F0702030302020204" pitchFamily="66" charset="0"/>
                <a:cs typeface="Arial" charset="0"/>
              </a:rPr>
              <a:t>F</a:t>
            </a:r>
            <a:r>
              <a:rPr lang="pt-BR" sz="2000" b="1" dirty="0">
                <a:latin typeface="Comic Sans MS" panose="030F0702030302020204" pitchFamily="66" charset="0"/>
                <a:cs typeface="Arial" charset="0"/>
              </a:rPr>
              <a:t> = </a:t>
            </a:r>
            <a:r>
              <a:rPr lang="pt-BR" sz="2000" dirty="0">
                <a:latin typeface="Comic Sans MS" panose="030F0702030302020204" pitchFamily="66" charset="0"/>
                <a:cs typeface="Arial" charset="0"/>
              </a:rPr>
              <a:t>é um elemento distinguindo de B, denominado estado inicial.</a:t>
            </a:r>
          </a:p>
          <a:p>
            <a:pPr algn="just" eaLnBrk="1" hangingPunct="1">
              <a:defRPr/>
            </a:pPr>
            <a:r>
              <a:rPr lang="pt-BR" sz="2000" b="1" dirty="0">
                <a:solidFill>
                  <a:schemeClr val="accent2">
                    <a:lumMod val="75000"/>
                  </a:schemeClr>
                </a:solidFill>
                <a:latin typeface="Comic Sans MS" panose="030F0702030302020204" pitchFamily="66" charset="0"/>
                <a:cs typeface="Arial" charset="0"/>
              </a:rPr>
              <a:t>G</a:t>
            </a:r>
            <a:r>
              <a:rPr lang="pt-BR" sz="2000" b="1" dirty="0">
                <a:latin typeface="Comic Sans MS" panose="030F0702030302020204" pitchFamily="66" charset="0"/>
                <a:cs typeface="Arial" charset="0"/>
              </a:rPr>
              <a:t> =</a:t>
            </a:r>
            <a:r>
              <a:rPr lang="pt-BR" sz="2000" dirty="0">
                <a:latin typeface="Comic Sans MS" panose="030F0702030302020204" pitchFamily="66" charset="0"/>
                <a:cs typeface="Arial" charset="0"/>
              </a:rPr>
              <a:t> é um subconjunto de B, denominado conjunto de estados finais.</a:t>
            </a:r>
            <a:endParaRPr lang="pt-BR" altLang="pt-BR" sz="2000" dirty="0">
              <a:latin typeface="Comic Sans MS" panose="030F0702030302020204" pitchFamily="66" charset="0"/>
            </a:endParaRPr>
          </a:p>
        </p:txBody>
      </p:sp>
    </p:spTree>
    <p:extLst>
      <p:ext uri="{BB962C8B-B14F-4D97-AF65-F5344CB8AC3E}">
        <p14:creationId xmlns:p14="http://schemas.microsoft.com/office/powerpoint/2010/main" val="41786134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1"/>
          <p:cNvSpPr>
            <a:spLocks noChangeArrowheads="1"/>
          </p:cNvSpPr>
          <p:nvPr/>
        </p:nvSpPr>
        <p:spPr bwMode="auto">
          <a:xfrm>
            <a:off x="684213" y="1955800"/>
            <a:ext cx="11109681" cy="3477875"/>
          </a:xfrm>
          <a:prstGeom prst="rect">
            <a:avLst/>
          </a:prstGeom>
          <a:noFill/>
          <a:ln w="9525">
            <a:solidFill>
              <a:srgbClr val="000000"/>
            </a:solidFill>
            <a:prstDash val="sysDot"/>
            <a:miter lim="800000"/>
            <a:headEnd/>
            <a:tailEnd/>
          </a:ln>
        </p:spPr>
        <p:txBody>
          <a:bodyPr wrap="square">
            <a:spAutoFit/>
          </a:bodyPr>
          <a:lstStyle/>
          <a:p>
            <a:pPr lvl="1" eaLnBrk="1" hangingPunct="1">
              <a:defRPr/>
            </a:pPr>
            <a:endParaRPr lang="pt-BR" sz="2200" b="1" dirty="0" smtClean="0">
              <a:solidFill>
                <a:srgbClr val="FF0000"/>
              </a:solidFill>
              <a:latin typeface="Comic Sans MS" panose="030F0702030302020204" pitchFamily="66" charset="0"/>
              <a:cs typeface="Arial" charset="0"/>
            </a:endParaRPr>
          </a:p>
          <a:p>
            <a:pPr lvl="1" eaLnBrk="1" hangingPunct="1">
              <a:defRPr/>
            </a:pPr>
            <a:r>
              <a:rPr lang="pt-BR" sz="2200" dirty="0" smtClean="0">
                <a:latin typeface="Comic Sans MS" panose="030F0702030302020204" pitchFamily="66" charset="0"/>
                <a:cs typeface="Arial" charset="0"/>
              </a:rPr>
              <a:t>O </a:t>
            </a:r>
            <a:r>
              <a:rPr lang="pt-BR" sz="2200" dirty="0">
                <a:latin typeface="Comic Sans MS" panose="030F0702030302020204" pitchFamily="66" charset="0"/>
                <a:cs typeface="Arial" charset="0"/>
              </a:rPr>
              <a:t>processo de compilação (tradução) é composto por duas fases básicas:</a:t>
            </a:r>
          </a:p>
          <a:p>
            <a:pPr algn="just">
              <a:defRPr/>
            </a:pPr>
            <a:endParaRPr lang="pt-BR" sz="2200" dirty="0">
              <a:latin typeface="Comic Sans MS" panose="030F0702030302020204" pitchFamily="66" charset="0"/>
              <a:cs typeface="Arial" charset="0"/>
            </a:endParaRPr>
          </a:p>
          <a:p>
            <a:pPr marL="285750" indent="-285750">
              <a:buFont typeface="Arial" pitchFamily="34" charset="0"/>
              <a:buChar char="•"/>
              <a:defRPr/>
            </a:pPr>
            <a:r>
              <a:rPr lang="pt-BR" sz="2200" b="1" u="sng" dirty="0">
                <a:solidFill>
                  <a:srgbClr val="7030A0"/>
                </a:solidFill>
                <a:latin typeface="Comic Sans MS" panose="030F0702030302020204" pitchFamily="66" charset="0"/>
                <a:cs typeface="Arial" charset="0"/>
              </a:rPr>
              <a:t>Análise</a:t>
            </a:r>
            <a:r>
              <a:rPr lang="pt-BR" sz="2200" u="sng" dirty="0">
                <a:latin typeface="Comic Sans MS" panose="030F0702030302020204" pitchFamily="66" charset="0"/>
                <a:cs typeface="Arial" charset="0"/>
              </a:rPr>
              <a:t>:</a:t>
            </a:r>
            <a:r>
              <a:rPr lang="pt-BR" sz="2200" dirty="0">
                <a:latin typeface="Comic Sans MS" panose="030F0702030302020204" pitchFamily="66" charset="0"/>
                <a:cs typeface="Arial" charset="0"/>
              </a:rPr>
              <a:t> Onde o texto de entrada (da linguagem fonte) é examinado, verificado e compreendido. Esta fase é composta pelas análises léxicas, sintática e semântica. </a:t>
            </a:r>
          </a:p>
          <a:p>
            <a:pPr>
              <a:defRPr/>
            </a:pPr>
            <a:endParaRPr lang="pt-BR" sz="2200" dirty="0">
              <a:latin typeface="Comic Sans MS" panose="030F0702030302020204" pitchFamily="66" charset="0"/>
              <a:cs typeface="Arial" charset="0"/>
            </a:endParaRPr>
          </a:p>
          <a:p>
            <a:pPr>
              <a:defRPr/>
            </a:pPr>
            <a:endParaRPr lang="pt-BR" sz="2200" dirty="0">
              <a:latin typeface="Comic Sans MS" panose="030F0702030302020204" pitchFamily="66" charset="0"/>
              <a:cs typeface="Arial" charset="0"/>
            </a:endParaRPr>
          </a:p>
          <a:p>
            <a:pPr marL="285750" indent="-285750">
              <a:buFont typeface="Arial" pitchFamily="34" charset="0"/>
              <a:buChar char="•"/>
              <a:defRPr/>
            </a:pPr>
            <a:r>
              <a:rPr lang="pt-BR" sz="2200" b="1" u="sng" dirty="0">
                <a:solidFill>
                  <a:srgbClr val="7030A0"/>
                </a:solidFill>
                <a:latin typeface="Comic Sans MS" panose="030F0702030302020204" pitchFamily="66" charset="0"/>
                <a:cs typeface="Arial" charset="0"/>
              </a:rPr>
              <a:t>Síntese</a:t>
            </a:r>
            <a:r>
              <a:rPr lang="pt-BR" sz="2200" u="sng" dirty="0">
                <a:latin typeface="Comic Sans MS" panose="030F0702030302020204" pitchFamily="66" charset="0"/>
                <a:cs typeface="Arial" charset="0"/>
              </a:rPr>
              <a:t>:</a:t>
            </a:r>
            <a:r>
              <a:rPr lang="pt-BR" sz="2200" dirty="0">
                <a:latin typeface="Comic Sans MS" panose="030F0702030302020204" pitchFamily="66" charset="0"/>
                <a:cs typeface="Arial" charset="0"/>
              </a:rPr>
              <a:t> também chamada de </a:t>
            </a:r>
            <a:r>
              <a:rPr lang="pt-BR" sz="2200" b="1" dirty="0">
                <a:solidFill>
                  <a:srgbClr val="7030A0"/>
                </a:solidFill>
                <a:latin typeface="Comic Sans MS" panose="030F0702030302020204" pitchFamily="66" charset="0"/>
                <a:cs typeface="Arial" charset="0"/>
              </a:rPr>
              <a:t>geração de código</a:t>
            </a:r>
            <a:r>
              <a:rPr lang="pt-BR" sz="2200" dirty="0">
                <a:latin typeface="Comic Sans MS" panose="030F0702030302020204" pitchFamily="66" charset="0"/>
                <a:cs typeface="Arial" charset="0"/>
              </a:rPr>
              <a:t>, nesta fase o texto de saída (na linguagem alvo) é gerado, de forma a corresponde ao texto de entrada.</a:t>
            </a:r>
          </a:p>
          <a:p>
            <a:pPr marL="742950" lvl="1" indent="-285750" eaLnBrk="1" hangingPunct="1">
              <a:buFont typeface="Arial" pitchFamily="34" charset="0"/>
              <a:buChar char="•"/>
              <a:defRPr/>
            </a:pPr>
            <a:endParaRPr lang="pt-BR" sz="2200" dirty="0">
              <a:latin typeface="Comic Sans MS" panose="030F0702030302020204" pitchFamily="66" charset="0"/>
              <a:cs typeface="Arial" charset="0"/>
            </a:endParaRPr>
          </a:p>
        </p:txBody>
      </p:sp>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Processo de Compilação</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4614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Autômatos</a:t>
            </a:r>
            <a:endParaRPr lang="pt-BR" altLang="pt-BR" dirty="0">
              <a:solidFill>
                <a:schemeClr val="bg1"/>
              </a:solidFill>
              <a:latin typeface="Comic Sans MS" panose="030F0702030302020204" pitchFamily="66" charset="0"/>
            </a:endParaRPr>
          </a:p>
        </p:txBody>
      </p:sp>
      <p:sp>
        <p:nvSpPr>
          <p:cNvPr id="4" name="Rectangle 2"/>
          <p:cNvSpPr txBox="1">
            <a:spLocks noChangeArrowheads="1"/>
          </p:cNvSpPr>
          <p:nvPr/>
        </p:nvSpPr>
        <p:spPr>
          <a:xfrm>
            <a:off x="298580" y="1240970"/>
            <a:ext cx="11821885"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rgbClr val="FF0000"/>
                </a:solidFill>
                <a:latin typeface="Comic Sans MS" panose="030F0702030302020204" pitchFamily="66" charset="0"/>
              </a:rPr>
              <a:t>Representações de um autômato - Diagrama</a:t>
            </a:r>
            <a:endParaRPr lang="pt-BR" altLang="pt-BR" dirty="0">
              <a:solidFill>
                <a:srgbClr val="FF0000"/>
              </a:solidFill>
              <a:latin typeface="Comic Sans MS" panose="030F0702030302020204" pitchFamily="66" charset="0"/>
            </a:endParaRPr>
          </a:p>
        </p:txBody>
      </p:sp>
      <p:pic>
        <p:nvPicPr>
          <p:cNvPr id="7" name="Imagem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879" y="2246651"/>
            <a:ext cx="3240087"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m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648" y="2550658"/>
            <a:ext cx="2751138"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m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4152" y="5546594"/>
            <a:ext cx="2859088"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m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9290" y="4777920"/>
            <a:ext cx="30511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4525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Autômatos</a:t>
            </a:r>
            <a:endParaRPr lang="pt-BR" altLang="pt-BR" dirty="0">
              <a:solidFill>
                <a:schemeClr val="bg1"/>
              </a:solidFill>
              <a:latin typeface="Comic Sans MS" panose="030F0702030302020204" pitchFamily="66" charset="0"/>
            </a:endParaRPr>
          </a:p>
        </p:txBody>
      </p:sp>
      <p:sp>
        <p:nvSpPr>
          <p:cNvPr id="4" name="Retângulo 1"/>
          <p:cNvSpPr>
            <a:spLocks noChangeArrowheads="1"/>
          </p:cNvSpPr>
          <p:nvPr/>
        </p:nvSpPr>
        <p:spPr bwMode="auto">
          <a:xfrm>
            <a:off x="836613" y="1700213"/>
            <a:ext cx="11097240" cy="3816429"/>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spcAft>
                <a:spcPts val="2000"/>
              </a:spcAft>
            </a:pPr>
            <a:r>
              <a:rPr lang="pt-BR" altLang="pt-BR" dirty="0">
                <a:latin typeface="Comic Sans MS" panose="030F0702030302020204" pitchFamily="66" charset="0"/>
              </a:rPr>
              <a:t>Um autômato pode ser;</a:t>
            </a:r>
          </a:p>
          <a:p>
            <a:pPr algn="just" eaLnBrk="1" hangingPunct="1">
              <a:spcBef>
                <a:spcPct val="0"/>
              </a:spcBef>
              <a:spcAft>
                <a:spcPts val="2000"/>
              </a:spcAft>
            </a:pPr>
            <a:r>
              <a:rPr lang="pt-BR" altLang="pt-BR" dirty="0">
                <a:solidFill>
                  <a:srgbClr val="FF0000"/>
                </a:solidFill>
                <a:latin typeface="Comic Sans MS" panose="030F0702030302020204" pitchFamily="66" charset="0"/>
              </a:rPr>
              <a:t>Determinístico (AFD)</a:t>
            </a:r>
            <a:r>
              <a:rPr lang="pt-BR" altLang="pt-BR" dirty="0">
                <a:latin typeface="Comic Sans MS" panose="030F0702030302020204" pitchFamily="66" charset="0"/>
              </a:rPr>
              <a:t>: dependendo do símbolo lido e do estado corrente (atual), o sistema pode assumir um único estado bem definido.  </a:t>
            </a:r>
          </a:p>
          <a:p>
            <a:pPr algn="just" eaLnBrk="1" hangingPunct="1">
              <a:spcBef>
                <a:spcPct val="0"/>
              </a:spcBef>
              <a:spcAft>
                <a:spcPts val="2000"/>
              </a:spcAft>
            </a:pPr>
            <a:r>
              <a:rPr lang="pt-BR" altLang="pt-BR" dirty="0">
                <a:solidFill>
                  <a:srgbClr val="FF0000"/>
                </a:solidFill>
                <a:latin typeface="Comic Sans MS" panose="030F0702030302020204" pitchFamily="66" charset="0"/>
              </a:rPr>
              <a:t>Não determinístico (AFN)</a:t>
            </a:r>
            <a:r>
              <a:rPr lang="pt-BR" altLang="pt-BR" dirty="0">
                <a:latin typeface="Comic Sans MS" panose="030F0702030302020204" pitchFamily="66" charset="0"/>
              </a:rPr>
              <a:t>: dependendo do símbolo lido e do estado corrente (atual), o sistema pode assumir um conjunto de estados alternativos.</a:t>
            </a:r>
          </a:p>
          <a:p>
            <a:pPr algn="just" eaLnBrk="1" hangingPunct="1">
              <a:spcBef>
                <a:spcPct val="0"/>
              </a:spcBef>
              <a:spcAft>
                <a:spcPts val="2000"/>
              </a:spcAft>
            </a:pPr>
            <a:r>
              <a:rPr lang="pt-BR" altLang="pt-BR" dirty="0">
                <a:solidFill>
                  <a:srgbClr val="FF0000"/>
                </a:solidFill>
                <a:latin typeface="Comic Sans MS" panose="030F0702030302020204" pitchFamily="66" charset="0"/>
              </a:rPr>
              <a:t>Com movimento vazio</a:t>
            </a:r>
            <a:r>
              <a:rPr lang="pt-BR" altLang="pt-BR" dirty="0">
                <a:latin typeface="Comic Sans MS" panose="030F0702030302020204" pitchFamily="66" charset="0"/>
              </a:rPr>
              <a:t>: dependendo do estado atual e sem ler nenhum símbolo, o sistema pode assumir um conjunto de estados.</a:t>
            </a:r>
          </a:p>
        </p:txBody>
      </p:sp>
    </p:spTree>
    <p:extLst>
      <p:ext uri="{BB962C8B-B14F-4D97-AF65-F5344CB8AC3E}">
        <p14:creationId xmlns:p14="http://schemas.microsoft.com/office/powerpoint/2010/main" val="3658460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Autômatos - Simulação</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597159" y="1700213"/>
            <a:ext cx="11262049" cy="4442242"/>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spcAft>
                <a:spcPts val="2000"/>
              </a:spcAft>
            </a:pPr>
            <a:r>
              <a:rPr lang="pt-BR" altLang="pt-BR"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Autômatos</a:t>
            </a:r>
            <a:r>
              <a:rPr lang="pt-BR" altLang="pt-BR" dirty="0">
                <a:latin typeface="Comic Sans MS" panose="030F0702030302020204" pitchFamily="66" charset="0"/>
                <a:ea typeface="Calibri" panose="020F0502020204030204" pitchFamily="34" charset="0"/>
                <a:cs typeface="Times New Roman" panose="02020603050405020304" pitchFamily="18" charset="0"/>
              </a:rPr>
              <a:t> são podemos mecanismos para </a:t>
            </a:r>
            <a:r>
              <a:rPr lang="pt-BR" altLang="pt-BR"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reconhecimento de padrões</a:t>
            </a:r>
            <a:r>
              <a:rPr lang="pt-BR" altLang="pt-BR" dirty="0">
                <a:latin typeface="Comic Sans MS" panose="030F0702030302020204" pitchFamily="66" charset="0"/>
                <a:ea typeface="Calibri" panose="020F0502020204030204" pitchFamily="34" charset="0"/>
                <a:cs typeface="Times New Roman" panose="02020603050405020304" pitchFamily="18" charset="0"/>
              </a:rPr>
              <a:t>. </a:t>
            </a:r>
          </a:p>
          <a:p>
            <a:pPr algn="just" eaLnBrk="1" hangingPunct="1">
              <a:spcBef>
                <a:spcPct val="0"/>
              </a:spcBef>
              <a:spcAft>
                <a:spcPts val="2000"/>
              </a:spcAft>
            </a:pPr>
            <a:r>
              <a:rPr lang="pt-BR" altLang="pt-BR" dirty="0">
                <a:latin typeface="Comic Sans MS" panose="030F0702030302020204" pitchFamily="66" charset="0"/>
                <a:ea typeface="Calibri" panose="020F0502020204030204" pitchFamily="34" charset="0"/>
                <a:cs typeface="Times New Roman" panose="02020603050405020304" pitchFamily="18" charset="0"/>
              </a:rPr>
              <a:t>Na </a:t>
            </a:r>
            <a:r>
              <a:rPr lang="pt-BR" altLang="pt-BR"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analise léxica </a:t>
            </a:r>
            <a:r>
              <a:rPr lang="pt-BR" altLang="pt-BR" dirty="0">
                <a:latin typeface="Comic Sans MS" panose="030F0702030302020204" pitchFamily="66" charset="0"/>
                <a:ea typeface="Calibri" panose="020F0502020204030204" pitchFamily="34" charset="0"/>
                <a:cs typeface="Times New Roman" panose="02020603050405020304" pitchFamily="18" charset="0"/>
              </a:rPr>
              <a:t>autômatos são usados para reconhecer padrões de caracteres que formam </a:t>
            </a:r>
            <a:r>
              <a:rPr lang="pt-BR" altLang="pt-BR" dirty="0" err="1">
                <a:latin typeface="Comic Sans MS" panose="030F0702030302020204" pitchFamily="66" charset="0"/>
                <a:ea typeface="Calibri" panose="020F0502020204030204" pitchFamily="34" charset="0"/>
                <a:cs typeface="Times New Roman" panose="02020603050405020304" pitchFamily="18" charset="0"/>
              </a:rPr>
              <a:t>Tokens</a:t>
            </a:r>
            <a:r>
              <a:rPr lang="pt-BR" altLang="pt-BR" dirty="0">
                <a:latin typeface="Comic Sans MS" panose="030F0702030302020204" pitchFamily="66" charset="0"/>
                <a:ea typeface="Calibri" panose="020F0502020204030204" pitchFamily="34" charset="0"/>
                <a:cs typeface="Times New Roman" panose="02020603050405020304" pitchFamily="18" charset="0"/>
              </a:rPr>
              <a:t>. </a:t>
            </a:r>
          </a:p>
          <a:p>
            <a:pPr algn="just" eaLnBrk="1" hangingPunct="1">
              <a:spcBef>
                <a:spcPct val="0"/>
              </a:spcBef>
              <a:spcAft>
                <a:spcPts val="2000"/>
              </a:spcAft>
            </a:pPr>
            <a:r>
              <a:rPr lang="pt-BR" altLang="pt-BR" dirty="0">
                <a:latin typeface="Comic Sans MS" panose="030F0702030302020204" pitchFamily="66" charset="0"/>
                <a:ea typeface="Calibri" panose="020F0502020204030204" pitchFamily="34" charset="0"/>
                <a:cs typeface="Times New Roman" panose="02020603050405020304" pitchFamily="18" charset="0"/>
              </a:rPr>
              <a:t>Por exemplo, a palavra </a:t>
            </a:r>
            <a:r>
              <a:rPr lang="pt-BR" altLang="pt-BR" dirty="0" err="1">
                <a:solidFill>
                  <a:srgbClr val="FF0000"/>
                </a:solidFill>
                <a:latin typeface="Comic Sans MS" panose="030F0702030302020204" pitchFamily="66" charset="0"/>
                <a:ea typeface="Calibri" panose="020F0502020204030204" pitchFamily="34" charset="0"/>
                <a:cs typeface="Times New Roman" panose="02020603050405020304" pitchFamily="18" charset="0"/>
              </a:rPr>
              <a:t>if</a:t>
            </a:r>
            <a:r>
              <a:rPr lang="pt-BR" altLang="pt-BR" dirty="0">
                <a:latin typeface="Comic Sans MS" panose="030F0702030302020204" pitchFamily="66" charset="0"/>
                <a:ea typeface="Calibri" panose="020F0502020204030204" pitchFamily="34" charset="0"/>
                <a:cs typeface="Times New Roman" panose="02020603050405020304" pitchFamily="18" charset="0"/>
              </a:rPr>
              <a:t> é composta pelos caracteres “</a:t>
            </a:r>
            <a:r>
              <a:rPr lang="pt-BR" altLang="pt-BR"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i</a:t>
            </a:r>
            <a:r>
              <a:rPr lang="pt-BR" altLang="pt-BR" dirty="0">
                <a:latin typeface="Comic Sans MS" panose="030F0702030302020204" pitchFamily="66" charset="0"/>
                <a:ea typeface="Calibri" panose="020F0502020204030204" pitchFamily="34" charset="0"/>
                <a:cs typeface="Times New Roman" panose="02020603050405020304" pitchFamily="18" charset="0"/>
              </a:rPr>
              <a:t>” e “</a:t>
            </a:r>
            <a:r>
              <a:rPr lang="pt-BR" altLang="pt-BR"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f</a:t>
            </a:r>
            <a:r>
              <a:rPr lang="pt-BR" altLang="pt-BR" dirty="0">
                <a:latin typeface="Comic Sans MS" panose="030F0702030302020204" pitchFamily="66" charset="0"/>
                <a:ea typeface="Calibri" panose="020F0502020204030204" pitchFamily="34" charset="0"/>
                <a:cs typeface="Times New Roman" panose="02020603050405020304" pitchFamily="18" charset="0"/>
              </a:rPr>
              <a:t>”, nesta disposição esses caracteres casa com o padrão “</a:t>
            </a:r>
            <a:r>
              <a:rPr lang="pt-BR" altLang="pt-BR" dirty="0" err="1">
                <a:latin typeface="Comic Sans MS" panose="030F0702030302020204" pitchFamily="66" charset="0"/>
                <a:ea typeface="Calibri" panose="020F0502020204030204" pitchFamily="34" charset="0"/>
                <a:cs typeface="Times New Roman" panose="02020603050405020304" pitchFamily="18" charset="0"/>
              </a:rPr>
              <a:t>if</a:t>
            </a:r>
            <a:r>
              <a:rPr lang="pt-BR" altLang="pt-BR" dirty="0">
                <a:latin typeface="Comic Sans MS" panose="030F0702030302020204" pitchFamily="66" charset="0"/>
                <a:ea typeface="Calibri" panose="020F0502020204030204" pitchFamily="34" charset="0"/>
                <a:cs typeface="Times New Roman" panose="02020603050405020304" pitchFamily="18" charset="0"/>
              </a:rPr>
              <a:t>”, palavra reservada. </a:t>
            </a:r>
          </a:p>
          <a:p>
            <a:pPr algn="just" eaLnBrk="1" hangingPunct="1">
              <a:spcBef>
                <a:spcPct val="0"/>
              </a:spcBef>
              <a:spcAft>
                <a:spcPts val="2000"/>
              </a:spcAft>
            </a:pPr>
            <a:r>
              <a:rPr lang="pt-BR" altLang="pt-BR" dirty="0">
                <a:latin typeface="Comic Sans MS" panose="030F0702030302020204" pitchFamily="66" charset="0"/>
                <a:ea typeface="Calibri" panose="020F0502020204030204" pitchFamily="34" charset="0"/>
                <a:cs typeface="Times New Roman" panose="02020603050405020304" pitchFamily="18" charset="0"/>
              </a:rPr>
              <a:t>Agora, como utilizar autômatos para realizar tal reconhecimento? A resposta é simples, é criado um autômato que consiga reconhecer tal padrão</a:t>
            </a:r>
            <a:r>
              <a:rPr lang="pt-BR" altLang="pt-BR" dirty="0" smtClean="0">
                <a:latin typeface="Comic Sans MS" panose="030F0702030302020204" pitchFamily="66" charset="0"/>
                <a:ea typeface="Calibri" panose="020F0502020204030204" pitchFamily="34" charset="0"/>
                <a:cs typeface="Times New Roman" panose="02020603050405020304" pitchFamily="18" charset="0"/>
              </a:rPr>
              <a:t>.</a:t>
            </a:r>
            <a:endParaRPr lang="pt-BR" altLang="pt-BR" dirty="0">
              <a:latin typeface="Comic Sans MS" panose="030F0702030302020204" pitchFamily="66" charset="0"/>
              <a:ea typeface="Calibri" panose="020F0502020204030204" pitchFamily="34" charset="0"/>
              <a:cs typeface="Times New Roman" panose="02020603050405020304" pitchFamily="18" charset="0"/>
            </a:endParaRPr>
          </a:p>
          <a:p>
            <a:pPr algn="just" eaLnBrk="1" hangingPunct="1">
              <a:spcBef>
                <a:spcPct val="0"/>
              </a:spcBef>
              <a:spcAft>
                <a:spcPts val="2000"/>
              </a:spcAft>
            </a:pPr>
            <a:endParaRPr lang="pt-BR" altLang="pt-BR" dirty="0">
              <a:latin typeface="Comic Sans MS" panose="030F0702030302020204" pitchFamily="66" charset="0"/>
              <a:ea typeface="Calibri" panose="020F0502020204030204" pitchFamily="34" charset="0"/>
            </a:endParaRPr>
          </a:p>
        </p:txBody>
      </p:sp>
    </p:spTree>
    <p:extLst>
      <p:ext uri="{BB962C8B-B14F-4D97-AF65-F5344CB8AC3E}">
        <p14:creationId xmlns:p14="http://schemas.microsoft.com/office/powerpoint/2010/main" val="5082779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7920037"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Autômatos - Simulação</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531844" y="1410964"/>
            <a:ext cx="11262049" cy="5068054"/>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spcAft>
                <a:spcPts val="2000"/>
              </a:spcAft>
            </a:pPr>
            <a:r>
              <a:rPr lang="pt-BR" altLang="pt-BR"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Autômatos</a:t>
            </a:r>
            <a:r>
              <a:rPr lang="pt-BR" altLang="pt-BR" dirty="0">
                <a:latin typeface="Comic Sans MS" panose="030F0702030302020204" pitchFamily="66" charset="0"/>
                <a:ea typeface="Calibri" panose="020F0502020204030204" pitchFamily="34" charset="0"/>
                <a:cs typeface="Times New Roman" panose="02020603050405020304" pitchFamily="18" charset="0"/>
              </a:rPr>
              <a:t> são podemos mecanismos para </a:t>
            </a:r>
            <a:r>
              <a:rPr lang="pt-BR" altLang="pt-BR"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reconhecimento de padrões</a:t>
            </a:r>
            <a:r>
              <a:rPr lang="pt-BR" altLang="pt-BR" dirty="0">
                <a:latin typeface="Comic Sans MS" panose="030F0702030302020204" pitchFamily="66" charset="0"/>
                <a:ea typeface="Calibri" panose="020F0502020204030204" pitchFamily="34" charset="0"/>
                <a:cs typeface="Times New Roman" panose="02020603050405020304" pitchFamily="18" charset="0"/>
              </a:rPr>
              <a:t>. </a:t>
            </a:r>
          </a:p>
          <a:p>
            <a:pPr algn="just" eaLnBrk="1" hangingPunct="1">
              <a:spcBef>
                <a:spcPct val="0"/>
              </a:spcBef>
              <a:spcAft>
                <a:spcPts val="2000"/>
              </a:spcAft>
            </a:pPr>
            <a:r>
              <a:rPr lang="pt-BR" altLang="pt-BR" dirty="0">
                <a:latin typeface="Comic Sans MS" panose="030F0702030302020204" pitchFamily="66" charset="0"/>
                <a:ea typeface="Calibri" panose="020F0502020204030204" pitchFamily="34" charset="0"/>
                <a:cs typeface="Times New Roman" panose="02020603050405020304" pitchFamily="18" charset="0"/>
              </a:rPr>
              <a:t>Na </a:t>
            </a:r>
            <a:r>
              <a:rPr lang="pt-BR" altLang="pt-BR"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analise léxica </a:t>
            </a:r>
            <a:r>
              <a:rPr lang="pt-BR" altLang="pt-BR" dirty="0">
                <a:latin typeface="Comic Sans MS" panose="030F0702030302020204" pitchFamily="66" charset="0"/>
                <a:ea typeface="Calibri" panose="020F0502020204030204" pitchFamily="34" charset="0"/>
                <a:cs typeface="Times New Roman" panose="02020603050405020304" pitchFamily="18" charset="0"/>
              </a:rPr>
              <a:t>autômatos são usados para reconhecer padrões de caracteres que formam </a:t>
            </a:r>
            <a:r>
              <a:rPr lang="pt-BR" altLang="pt-BR" dirty="0" err="1">
                <a:latin typeface="Comic Sans MS" panose="030F0702030302020204" pitchFamily="66" charset="0"/>
                <a:ea typeface="Calibri" panose="020F0502020204030204" pitchFamily="34" charset="0"/>
                <a:cs typeface="Times New Roman" panose="02020603050405020304" pitchFamily="18" charset="0"/>
              </a:rPr>
              <a:t>Tokens</a:t>
            </a:r>
            <a:r>
              <a:rPr lang="pt-BR" altLang="pt-BR" dirty="0">
                <a:latin typeface="Comic Sans MS" panose="030F0702030302020204" pitchFamily="66" charset="0"/>
                <a:ea typeface="Calibri" panose="020F0502020204030204" pitchFamily="34" charset="0"/>
                <a:cs typeface="Times New Roman" panose="02020603050405020304" pitchFamily="18" charset="0"/>
              </a:rPr>
              <a:t>. </a:t>
            </a:r>
          </a:p>
          <a:p>
            <a:pPr algn="just" eaLnBrk="1" hangingPunct="1">
              <a:spcBef>
                <a:spcPct val="0"/>
              </a:spcBef>
              <a:spcAft>
                <a:spcPts val="2000"/>
              </a:spcAft>
            </a:pPr>
            <a:r>
              <a:rPr lang="pt-BR" altLang="pt-BR" dirty="0">
                <a:latin typeface="Comic Sans MS" panose="030F0702030302020204" pitchFamily="66" charset="0"/>
                <a:ea typeface="Calibri" panose="020F0502020204030204" pitchFamily="34" charset="0"/>
                <a:cs typeface="Times New Roman" panose="02020603050405020304" pitchFamily="18" charset="0"/>
              </a:rPr>
              <a:t>Por exemplo, a palavra </a:t>
            </a:r>
            <a:r>
              <a:rPr lang="pt-BR" altLang="pt-BR" dirty="0" err="1">
                <a:solidFill>
                  <a:srgbClr val="FF0000"/>
                </a:solidFill>
                <a:latin typeface="Comic Sans MS" panose="030F0702030302020204" pitchFamily="66" charset="0"/>
                <a:ea typeface="Calibri" panose="020F0502020204030204" pitchFamily="34" charset="0"/>
                <a:cs typeface="Times New Roman" panose="02020603050405020304" pitchFamily="18" charset="0"/>
              </a:rPr>
              <a:t>if</a:t>
            </a:r>
            <a:r>
              <a:rPr lang="pt-BR" altLang="pt-BR" dirty="0">
                <a:latin typeface="Comic Sans MS" panose="030F0702030302020204" pitchFamily="66" charset="0"/>
                <a:ea typeface="Calibri" panose="020F0502020204030204" pitchFamily="34" charset="0"/>
                <a:cs typeface="Times New Roman" panose="02020603050405020304" pitchFamily="18" charset="0"/>
              </a:rPr>
              <a:t> é composta pelos caracteres “</a:t>
            </a:r>
            <a:r>
              <a:rPr lang="pt-BR" altLang="pt-BR"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i</a:t>
            </a:r>
            <a:r>
              <a:rPr lang="pt-BR" altLang="pt-BR" dirty="0">
                <a:latin typeface="Comic Sans MS" panose="030F0702030302020204" pitchFamily="66" charset="0"/>
                <a:ea typeface="Calibri" panose="020F0502020204030204" pitchFamily="34" charset="0"/>
                <a:cs typeface="Times New Roman" panose="02020603050405020304" pitchFamily="18" charset="0"/>
              </a:rPr>
              <a:t>” e “</a:t>
            </a:r>
            <a:r>
              <a:rPr lang="pt-BR" altLang="pt-BR"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f</a:t>
            </a:r>
            <a:r>
              <a:rPr lang="pt-BR" altLang="pt-BR" dirty="0">
                <a:latin typeface="Comic Sans MS" panose="030F0702030302020204" pitchFamily="66" charset="0"/>
                <a:ea typeface="Calibri" panose="020F0502020204030204" pitchFamily="34" charset="0"/>
                <a:cs typeface="Times New Roman" panose="02020603050405020304" pitchFamily="18" charset="0"/>
              </a:rPr>
              <a:t>”, nesta disposição esses caracteres casa com o padrão “</a:t>
            </a:r>
            <a:r>
              <a:rPr lang="pt-BR" altLang="pt-BR" dirty="0" err="1">
                <a:latin typeface="Comic Sans MS" panose="030F0702030302020204" pitchFamily="66" charset="0"/>
                <a:ea typeface="Calibri" panose="020F0502020204030204" pitchFamily="34" charset="0"/>
                <a:cs typeface="Times New Roman" panose="02020603050405020304" pitchFamily="18" charset="0"/>
              </a:rPr>
              <a:t>if</a:t>
            </a:r>
            <a:r>
              <a:rPr lang="pt-BR" altLang="pt-BR" dirty="0">
                <a:latin typeface="Comic Sans MS" panose="030F0702030302020204" pitchFamily="66" charset="0"/>
                <a:ea typeface="Calibri" panose="020F0502020204030204" pitchFamily="34" charset="0"/>
                <a:cs typeface="Times New Roman" panose="02020603050405020304" pitchFamily="18" charset="0"/>
              </a:rPr>
              <a:t>”, palavra reservada. </a:t>
            </a:r>
          </a:p>
          <a:p>
            <a:pPr algn="just" eaLnBrk="1" hangingPunct="1">
              <a:spcBef>
                <a:spcPct val="0"/>
              </a:spcBef>
              <a:spcAft>
                <a:spcPts val="2000"/>
              </a:spcAft>
            </a:pPr>
            <a:r>
              <a:rPr lang="pt-BR" altLang="pt-BR" dirty="0">
                <a:latin typeface="Comic Sans MS" panose="030F0702030302020204" pitchFamily="66" charset="0"/>
                <a:ea typeface="Calibri" panose="020F0502020204030204" pitchFamily="34" charset="0"/>
                <a:cs typeface="Times New Roman" panose="02020603050405020304" pitchFamily="18" charset="0"/>
              </a:rPr>
              <a:t>Agora, como utilizar autômatos para realizar tal reconhecimento? A resposta é simples, é criado um autômato que consiga reconhecer tal padrão</a:t>
            </a:r>
            <a:r>
              <a:rPr lang="pt-BR" altLang="pt-BR" dirty="0" smtClean="0">
                <a:latin typeface="Comic Sans MS" panose="030F0702030302020204" pitchFamily="66" charset="0"/>
                <a:ea typeface="Calibri" panose="020F0502020204030204" pitchFamily="34" charset="0"/>
                <a:cs typeface="Times New Roman" panose="02020603050405020304" pitchFamily="18" charset="0"/>
              </a:rPr>
              <a:t>.</a:t>
            </a:r>
            <a:endParaRPr lang="pt-BR" altLang="pt-BR" dirty="0">
              <a:latin typeface="Comic Sans MS" panose="030F0702030302020204" pitchFamily="66" charset="0"/>
              <a:ea typeface="Calibri" panose="020F0502020204030204" pitchFamily="34" charset="0"/>
              <a:cs typeface="Times New Roman" panose="02020603050405020304" pitchFamily="18" charset="0"/>
            </a:endParaRPr>
          </a:p>
          <a:p>
            <a:pPr algn="just" eaLnBrk="1" hangingPunct="1">
              <a:spcBef>
                <a:spcPct val="0"/>
              </a:spcBef>
              <a:spcAft>
                <a:spcPts val="2000"/>
              </a:spcAft>
            </a:pPr>
            <a:endParaRPr lang="pt-BR" altLang="pt-BR" dirty="0" smtClean="0">
              <a:latin typeface="Comic Sans MS" panose="030F0702030302020204" pitchFamily="66" charset="0"/>
              <a:ea typeface="Calibri" panose="020F0502020204030204" pitchFamily="34" charset="0"/>
            </a:endParaRPr>
          </a:p>
          <a:p>
            <a:pPr algn="just" eaLnBrk="1" hangingPunct="1">
              <a:spcBef>
                <a:spcPct val="0"/>
              </a:spcBef>
              <a:spcAft>
                <a:spcPts val="2000"/>
              </a:spcAft>
            </a:pPr>
            <a:endParaRPr lang="pt-BR" altLang="pt-BR" dirty="0">
              <a:latin typeface="Comic Sans MS" panose="030F0702030302020204" pitchFamily="66" charset="0"/>
              <a:ea typeface="Calibri" panose="020F0502020204030204" pitchFamily="34" charset="0"/>
            </a:endParaRPr>
          </a:p>
        </p:txBody>
      </p:sp>
      <p:pic>
        <p:nvPicPr>
          <p:cNvPr id="4" name="Imagem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058" y="5256731"/>
            <a:ext cx="47402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4426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10979052"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dirty="0" smtClean="0">
                <a:solidFill>
                  <a:schemeClr val="bg1"/>
                </a:solidFill>
                <a:latin typeface="Comic Sans MS" panose="030F0702030302020204" pitchFamily="66" charset="0"/>
              </a:rPr>
              <a:t>Autômato </a:t>
            </a:r>
            <a:r>
              <a:rPr lang="pt-BR" altLang="pt-BR" dirty="0">
                <a:solidFill>
                  <a:schemeClr val="bg1"/>
                </a:solidFill>
                <a:latin typeface="Comic Sans MS" panose="030F0702030302020204" pitchFamily="66" charset="0"/>
              </a:rPr>
              <a:t>Finito </a:t>
            </a:r>
            <a:r>
              <a:rPr lang="pt-BR" altLang="pt-BR" dirty="0" smtClean="0">
                <a:solidFill>
                  <a:schemeClr val="bg1"/>
                </a:solidFill>
                <a:latin typeface="Comic Sans MS" panose="030F0702030302020204" pitchFamily="66" charset="0"/>
              </a:rPr>
              <a:t>Determinístico (AFD)</a:t>
            </a:r>
            <a:endParaRPr lang="pt-BR" altLang="pt-BR"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531844" y="1410964"/>
            <a:ext cx="11262049" cy="3590727"/>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spcAft>
                <a:spcPts val="2000"/>
              </a:spcAft>
            </a:pPr>
            <a:endParaRPr lang="pt-BR" altLang="pt-BR" dirty="0" smtClean="0">
              <a:latin typeface="Comic Sans MS" panose="030F0702030302020204" pitchFamily="66" charset="0"/>
              <a:ea typeface="Calibri" panose="020F0502020204030204" pitchFamily="34" charset="0"/>
            </a:endParaRPr>
          </a:p>
          <a:p>
            <a:pPr algn="just" eaLnBrk="1" hangingPunct="1">
              <a:spcBef>
                <a:spcPct val="0"/>
              </a:spcBef>
              <a:spcAft>
                <a:spcPts val="2000"/>
              </a:spcAft>
            </a:pPr>
            <a:endParaRPr lang="pt-BR" altLang="pt-BR" dirty="0">
              <a:latin typeface="Comic Sans MS" panose="030F0702030302020204" pitchFamily="66" charset="0"/>
              <a:ea typeface="Calibri" panose="020F0502020204030204" pitchFamily="34" charset="0"/>
            </a:endParaRPr>
          </a:p>
          <a:p>
            <a:pPr algn="just" eaLnBrk="1" hangingPunct="1">
              <a:spcBef>
                <a:spcPct val="0"/>
              </a:spcBef>
              <a:spcAft>
                <a:spcPts val="2000"/>
              </a:spcAft>
            </a:pPr>
            <a:endParaRPr lang="pt-BR" altLang="pt-BR" dirty="0" smtClean="0">
              <a:latin typeface="Comic Sans MS" panose="030F0702030302020204" pitchFamily="66" charset="0"/>
              <a:ea typeface="Calibri" panose="020F0502020204030204" pitchFamily="34" charset="0"/>
            </a:endParaRPr>
          </a:p>
          <a:p>
            <a:pPr algn="just" eaLnBrk="1" hangingPunct="1">
              <a:spcBef>
                <a:spcPct val="0"/>
              </a:spcBef>
              <a:spcAft>
                <a:spcPts val="2000"/>
              </a:spcAft>
            </a:pPr>
            <a:endParaRPr lang="pt-BR" altLang="pt-BR" dirty="0">
              <a:latin typeface="Comic Sans MS" panose="030F0702030302020204" pitchFamily="66" charset="0"/>
              <a:ea typeface="Calibri" panose="020F0502020204030204" pitchFamily="34" charset="0"/>
            </a:endParaRPr>
          </a:p>
          <a:p>
            <a:pPr algn="just" eaLnBrk="1" hangingPunct="1">
              <a:spcBef>
                <a:spcPct val="0"/>
              </a:spcBef>
              <a:spcAft>
                <a:spcPts val="2000"/>
              </a:spcAft>
            </a:pPr>
            <a:endParaRPr lang="pt-BR" altLang="pt-BR" dirty="0" smtClean="0">
              <a:latin typeface="Comic Sans MS" panose="030F0702030302020204" pitchFamily="66" charset="0"/>
              <a:ea typeface="Calibri" panose="020F0502020204030204" pitchFamily="34" charset="0"/>
            </a:endParaRPr>
          </a:p>
          <a:p>
            <a:pPr algn="just" eaLnBrk="1" hangingPunct="1">
              <a:spcBef>
                <a:spcPct val="0"/>
              </a:spcBef>
              <a:spcAft>
                <a:spcPts val="2000"/>
              </a:spcAft>
            </a:pPr>
            <a:endParaRPr lang="pt-BR" altLang="pt-BR" dirty="0">
              <a:latin typeface="Comic Sans MS" panose="030F0702030302020204" pitchFamily="66" charset="0"/>
              <a:ea typeface="Calibri" panose="020F0502020204030204" pitchFamily="34" charset="0"/>
            </a:endParaRPr>
          </a:p>
        </p:txBody>
      </p:sp>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3567113"/>
            <a:ext cx="10096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Elipse 18"/>
          <p:cNvSpPr/>
          <p:nvPr/>
        </p:nvSpPr>
        <p:spPr>
          <a:xfrm>
            <a:off x="3349625" y="3470275"/>
            <a:ext cx="863600" cy="649288"/>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pt-BR" b="1" dirty="0"/>
              <a:t>A</a:t>
            </a:r>
          </a:p>
        </p:txBody>
      </p:sp>
      <p:cxnSp>
        <p:nvCxnSpPr>
          <p:cNvPr id="21" name="Conector em curva 2"/>
          <p:cNvCxnSpPr>
            <a:stCxn id="19" idx="1"/>
            <a:endCxn id="19" idx="7"/>
          </p:cNvCxnSpPr>
          <p:nvPr/>
        </p:nvCxnSpPr>
        <p:spPr>
          <a:xfrm rot="5400000" flipH="1" flipV="1">
            <a:off x="3782219" y="3259931"/>
            <a:ext cx="12700" cy="611188"/>
          </a:xfrm>
          <a:prstGeom prst="curvedConnector3">
            <a:avLst>
              <a:gd name="adj1" fmla="val 3300945"/>
            </a:avLst>
          </a:prstGeom>
          <a:ln>
            <a:tailEnd type="arrow"/>
          </a:ln>
        </p:spPr>
        <p:style>
          <a:lnRef idx="1">
            <a:schemeClr val="dk1"/>
          </a:lnRef>
          <a:fillRef idx="0">
            <a:schemeClr val="dk1"/>
          </a:fillRef>
          <a:effectRef idx="0">
            <a:schemeClr val="dk1"/>
          </a:effectRef>
          <a:fontRef idx="minor">
            <a:schemeClr val="tx1"/>
          </a:fontRef>
        </p:style>
      </p:cxnSp>
      <p:cxnSp>
        <p:nvCxnSpPr>
          <p:cNvPr id="22" name="Conector de seta reta 19"/>
          <p:cNvCxnSpPr/>
          <p:nvPr/>
        </p:nvCxnSpPr>
        <p:spPr>
          <a:xfrm flipV="1">
            <a:off x="4213225" y="3613150"/>
            <a:ext cx="1698625" cy="142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Conector de seta reta 21"/>
          <p:cNvCxnSpPr/>
          <p:nvPr/>
        </p:nvCxnSpPr>
        <p:spPr>
          <a:xfrm flipH="1" flipV="1">
            <a:off x="4210050" y="3846513"/>
            <a:ext cx="1698625" cy="174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CaixaDeTexto 25"/>
          <p:cNvSpPr txBox="1">
            <a:spLocks noChangeArrowheads="1"/>
          </p:cNvSpPr>
          <p:nvPr/>
        </p:nvSpPr>
        <p:spPr bwMode="auto">
          <a:xfrm>
            <a:off x="3881438" y="2852738"/>
            <a:ext cx="347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pt-BR" sz="1800" b="1">
                <a:latin typeface="Verdana" panose="020B0604030504040204" pitchFamily="34" charset="0"/>
              </a:rPr>
              <a:t>0</a:t>
            </a:r>
          </a:p>
        </p:txBody>
      </p:sp>
      <p:sp>
        <p:nvSpPr>
          <p:cNvPr id="25" name="CaixaDeTexto 26"/>
          <p:cNvSpPr txBox="1">
            <a:spLocks noChangeArrowheads="1"/>
          </p:cNvSpPr>
          <p:nvPr/>
        </p:nvSpPr>
        <p:spPr bwMode="auto">
          <a:xfrm>
            <a:off x="5054600" y="3262313"/>
            <a:ext cx="349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pt-BR" sz="1800" b="1">
                <a:latin typeface="Verdana" panose="020B0604030504040204" pitchFamily="34" charset="0"/>
              </a:rPr>
              <a:t>1</a:t>
            </a:r>
          </a:p>
        </p:txBody>
      </p:sp>
      <p:sp>
        <p:nvSpPr>
          <p:cNvPr id="26" name="CaixaDeTexto 30"/>
          <p:cNvSpPr txBox="1">
            <a:spLocks noChangeArrowheads="1"/>
          </p:cNvSpPr>
          <p:nvPr/>
        </p:nvSpPr>
        <p:spPr bwMode="auto">
          <a:xfrm>
            <a:off x="4714875" y="3892550"/>
            <a:ext cx="347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pt-BR" sz="1800" b="1">
                <a:latin typeface="Verdana" panose="020B0604030504040204" pitchFamily="34" charset="0"/>
              </a:rPr>
              <a:t>0</a:t>
            </a:r>
          </a:p>
        </p:txBody>
      </p:sp>
      <p:cxnSp>
        <p:nvCxnSpPr>
          <p:cNvPr id="27" name="Conector em curva 36"/>
          <p:cNvCxnSpPr/>
          <p:nvPr/>
        </p:nvCxnSpPr>
        <p:spPr>
          <a:xfrm rot="5400000" flipH="1" flipV="1">
            <a:off x="6357938" y="3165475"/>
            <a:ext cx="12700" cy="609600"/>
          </a:xfrm>
          <a:prstGeom prst="curvedConnector3">
            <a:avLst>
              <a:gd name="adj1" fmla="val 3300945"/>
            </a:avLst>
          </a:prstGeom>
          <a:ln>
            <a:tailEnd type="arrow"/>
          </a:ln>
        </p:spPr>
        <p:style>
          <a:lnRef idx="1">
            <a:schemeClr val="dk1"/>
          </a:lnRef>
          <a:fillRef idx="0">
            <a:schemeClr val="dk1"/>
          </a:fillRef>
          <a:effectRef idx="0">
            <a:schemeClr val="dk1"/>
          </a:effectRef>
          <a:fontRef idx="minor">
            <a:schemeClr val="tx1"/>
          </a:fontRef>
        </p:style>
      </p:cxnSp>
      <p:sp>
        <p:nvSpPr>
          <p:cNvPr id="28" name="CaixaDeTexto 37"/>
          <p:cNvSpPr txBox="1">
            <a:spLocks noChangeArrowheads="1"/>
          </p:cNvSpPr>
          <p:nvPr/>
        </p:nvSpPr>
        <p:spPr bwMode="auto">
          <a:xfrm>
            <a:off x="6669088" y="2857500"/>
            <a:ext cx="349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pt-BR" sz="1800" b="1">
                <a:latin typeface="Verdana" panose="020B0604030504040204" pitchFamily="34" charset="0"/>
              </a:rPr>
              <a:t>1</a:t>
            </a:r>
          </a:p>
        </p:txBody>
      </p:sp>
      <p:sp>
        <p:nvSpPr>
          <p:cNvPr id="30" name="Elipse 29"/>
          <p:cNvSpPr/>
          <p:nvPr/>
        </p:nvSpPr>
        <p:spPr>
          <a:xfrm>
            <a:off x="5911850" y="3390900"/>
            <a:ext cx="847725" cy="781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pt-BR">
              <a:solidFill>
                <a:schemeClr val="tx1"/>
              </a:solidFill>
            </a:endParaRPr>
          </a:p>
        </p:txBody>
      </p:sp>
      <p:sp>
        <p:nvSpPr>
          <p:cNvPr id="31" name="Elipse 30"/>
          <p:cNvSpPr/>
          <p:nvPr/>
        </p:nvSpPr>
        <p:spPr>
          <a:xfrm>
            <a:off x="6005342" y="3522663"/>
            <a:ext cx="668338" cy="55403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pt-BR" b="1" dirty="0"/>
              <a:t>B</a:t>
            </a:r>
          </a:p>
        </p:txBody>
      </p:sp>
      <p:sp>
        <p:nvSpPr>
          <p:cNvPr id="33" name="Retângulo 32"/>
          <p:cNvSpPr/>
          <p:nvPr/>
        </p:nvSpPr>
        <p:spPr>
          <a:xfrm>
            <a:off x="729642" y="1662932"/>
            <a:ext cx="5939446" cy="461665"/>
          </a:xfrm>
          <a:prstGeom prst="rect">
            <a:avLst/>
          </a:prstGeom>
        </p:spPr>
        <p:txBody>
          <a:bodyPr wrap="none">
            <a:spAutoFit/>
          </a:bodyPr>
          <a:lstStyle/>
          <a:p>
            <a:pPr algn="just">
              <a:spcBef>
                <a:spcPct val="0"/>
              </a:spcBef>
            </a:pPr>
            <a:r>
              <a:rPr lang="pt-BR" altLang="pt-BR" sz="2400" dirty="0">
                <a:latin typeface="Comic Sans MS" panose="030F0702030302020204" pitchFamily="66" charset="0"/>
              </a:rPr>
              <a:t>Leio um dado e vou para um único estado</a:t>
            </a:r>
            <a:endParaRPr lang="pt-BR" altLang="pt-BR" sz="2400" dirty="0">
              <a:latin typeface="Comic Sans MS" panose="030F0702030302020204" pitchFamily="66" charset="0"/>
            </a:endParaRPr>
          </a:p>
        </p:txBody>
      </p:sp>
    </p:spTree>
    <p:extLst>
      <p:ext uri="{BB962C8B-B14F-4D97-AF65-F5344CB8AC3E}">
        <p14:creationId xmlns:p14="http://schemas.microsoft.com/office/powerpoint/2010/main" val="38353269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10979052"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sz="4000" dirty="0" smtClean="0">
                <a:solidFill>
                  <a:schemeClr val="bg1"/>
                </a:solidFill>
                <a:latin typeface="Comic Sans MS" panose="030F0702030302020204" pitchFamily="66" charset="0"/>
              </a:rPr>
              <a:t>Autômato Finito Não Determinístico (AFN)</a:t>
            </a:r>
            <a:endParaRPr lang="pt-BR" altLang="pt-BR" sz="4000" dirty="0">
              <a:solidFill>
                <a:schemeClr val="bg1"/>
              </a:solidFill>
              <a:latin typeface="Comic Sans MS" panose="030F0702030302020204" pitchFamily="66" charset="0"/>
            </a:endParaRPr>
          </a:p>
        </p:txBody>
      </p:sp>
      <p:sp>
        <p:nvSpPr>
          <p:cNvPr id="6" name="Retângulo 1"/>
          <p:cNvSpPr>
            <a:spLocks noChangeArrowheads="1"/>
          </p:cNvSpPr>
          <p:nvPr/>
        </p:nvSpPr>
        <p:spPr bwMode="auto">
          <a:xfrm>
            <a:off x="531844" y="1410964"/>
            <a:ext cx="11262049" cy="3590727"/>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spcAft>
                <a:spcPts val="2000"/>
              </a:spcAft>
            </a:pPr>
            <a:endParaRPr lang="pt-BR" altLang="pt-BR" dirty="0" smtClean="0">
              <a:latin typeface="Comic Sans MS" panose="030F0702030302020204" pitchFamily="66" charset="0"/>
              <a:ea typeface="Calibri" panose="020F0502020204030204" pitchFamily="34" charset="0"/>
            </a:endParaRPr>
          </a:p>
          <a:p>
            <a:pPr algn="just" eaLnBrk="1" hangingPunct="1">
              <a:spcBef>
                <a:spcPct val="0"/>
              </a:spcBef>
              <a:spcAft>
                <a:spcPts val="2000"/>
              </a:spcAft>
            </a:pPr>
            <a:endParaRPr lang="pt-BR" altLang="pt-BR" dirty="0">
              <a:latin typeface="Comic Sans MS" panose="030F0702030302020204" pitchFamily="66" charset="0"/>
              <a:ea typeface="Calibri" panose="020F0502020204030204" pitchFamily="34" charset="0"/>
            </a:endParaRPr>
          </a:p>
          <a:p>
            <a:pPr algn="just" eaLnBrk="1" hangingPunct="1">
              <a:spcBef>
                <a:spcPct val="0"/>
              </a:spcBef>
              <a:spcAft>
                <a:spcPts val="2000"/>
              </a:spcAft>
            </a:pPr>
            <a:endParaRPr lang="pt-BR" altLang="pt-BR" dirty="0" smtClean="0">
              <a:latin typeface="Comic Sans MS" panose="030F0702030302020204" pitchFamily="66" charset="0"/>
              <a:ea typeface="Calibri" panose="020F0502020204030204" pitchFamily="34" charset="0"/>
            </a:endParaRPr>
          </a:p>
          <a:p>
            <a:pPr algn="just" eaLnBrk="1" hangingPunct="1">
              <a:spcBef>
                <a:spcPct val="0"/>
              </a:spcBef>
              <a:spcAft>
                <a:spcPts val="2000"/>
              </a:spcAft>
            </a:pPr>
            <a:endParaRPr lang="pt-BR" altLang="pt-BR" dirty="0">
              <a:latin typeface="Comic Sans MS" panose="030F0702030302020204" pitchFamily="66" charset="0"/>
              <a:ea typeface="Calibri" panose="020F0502020204030204" pitchFamily="34" charset="0"/>
            </a:endParaRPr>
          </a:p>
          <a:p>
            <a:pPr algn="just" eaLnBrk="1" hangingPunct="1">
              <a:spcBef>
                <a:spcPct val="0"/>
              </a:spcBef>
              <a:spcAft>
                <a:spcPts val="2000"/>
              </a:spcAft>
            </a:pPr>
            <a:endParaRPr lang="pt-BR" altLang="pt-BR" dirty="0" smtClean="0">
              <a:latin typeface="Comic Sans MS" panose="030F0702030302020204" pitchFamily="66" charset="0"/>
              <a:ea typeface="Calibri" panose="020F0502020204030204" pitchFamily="34" charset="0"/>
            </a:endParaRPr>
          </a:p>
          <a:p>
            <a:pPr algn="just" eaLnBrk="1" hangingPunct="1">
              <a:spcBef>
                <a:spcPct val="0"/>
              </a:spcBef>
              <a:spcAft>
                <a:spcPts val="2000"/>
              </a:spcAft>
            </a:pPr>
            <a:endParaRPr lang="pt-BR" altLang="pt-BR" dirty="0">
              <a:latin typeface="Comic Sans MS" panose="030F0702030302020204" pitchFamily="66" charset="0"/>
              <a:ea typeface="Calibri" panose="020F0502020204030204" pitchFamily="34" charset="0"/>
            </a:endParaRPr>
          </a:p>
        </p:txBody>
      </p:sp>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3567113"/>
            <a:ext cx="10096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Elipse 18"/>
          <p:cNvSpPr/>
          <p:nvPr/>
        </p:nvSpPr>
        <p:spPr>
          <a:xfrm>
            <a:off x="3349625" y="3470275"/>
            <a:ext cx="863600" cy="649288"/>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pt-BR" b="1" dirty="0"/>
              <a:t>A</a:t>
            </a:r>
          </a:p>
        </p:txBody>
      </p:sp>
      <p:cxnSp>
        <p:nvCxnSpPr>
          <p:cNvPr id="21" name="Conector em curva 2"/>
          <p:cNvCxnSpPr>
            <a:stCxn id="19" idx="1"/>
            <a:endCxn id="19" idx="7"/>
          </p:cNvCxnSpPr>
          <p:nvPr/>
        </p:nvCxnSpPr>
        <p:spPr>
          <a:xfrm rot="5400000" flipH="1" flipV="1">
            <a:off x="3782219" y="3259931"/>
            <a:ext cx="12700" cy="611188"/>
          </a:xfrm>
          <a:prstGeom prst="curvedConnector3">
            <a:avLst>
              <a:gd name="adj1" fmla="val 3300945"/>
            </a:avLst>
          </a:prstGeom>
          <a:ln>
            <a:tailEnd type="arrow"/>
          </a:ln>
        </p:spPr>
        <p:style>
          <a:lnRef idx="1">
            <a:schemeClr val="dk1"/>
          </a:lnRef>
          <a:fillRef idx="0">
            <a:schemeClr val="dk1"/>
          </a:fillRef>
          <a:effectRef idx="0">
            <a:schemeClr val="dk1"/>
          </a:effectRef>
          <a:fontRef idx="minor">
            <a:schemeClr val="tx1"/>
          </a:fontRef>
        </p:style>
      </p:cxnSp>
      <p:cxnSp>
        <p:nvCxnSpPr>
          <p:cNvPr id="22" name="Conector de seta reta 19"/>
          <p:cNvCxnSpPr/>
          <p:nvPr/>
        </p:nvCxnSpPr>
        <p:spPr>
          <a:xfrm flipV="1">
            <a:off x="4213225" y="3613150"/>
            <a:ext cx="1698625" cy="142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Conector de seta reta 21"/>
          <p:cNvCxnSpPr/>
          <p:nvPr/>
        </p:nvCxnSpPr>
        <p:spPr>
          <a:xfrm flipH="1" flipV="1">
            <a:off x="4210050" y="3846513"/>
            <a:ext cx="1698625" cy="174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CaixaDeTexto 25"/>
          <p:cNvSpPr txBox="1">
            <a:spLocks noChangeArrowheads="1"/>
          </p:cNvSpPr>
          <p:nvPr/>
        </p:nvSpPr>
        <p:spPr bwMode="auto">
          <a:xfrm>
            <a:off x="3881438" y="2852738"/>
            <a:ext cx="347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pt-BR" sz="1800" b="1">
                <a:latin typeface="Verdana" panose="020B0604030504040204" pitchFamily="34" charset="0"/>
              </a:rPr>
              <a:t>0</a:t>
            </a:r>
          </a:p>
        </p:txBody>
      </p:sp>
      <p:sp>
        <p:nvSpPr>
          <p:cNvPr id="25" name="CaixaDeTexto 26"/>
          <p:cNvSpPr txBox="1">
            <a:spLocks noChangeArrowheads="1"/>
          </p:cNvSpPr>
          <p:nvPr/>
        </p:nvSpPr>
        <p:spPr bwMode="auto">
          <a:xfrm>
            <a:off x="5054600" y="3262313"/>
            <a:ext cx="349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pt-BR" sz="1800" b="1">
                <a:latin typeface="Verdana" panose="020B0604030504040204" pitchFamily="34" charset="0"/>
              </a:rPr>
              <a:t>1</a:t>
            </a:r>
          </a:p>
        </p:txBody>
      </p:sp>
      <p:sp>
        <p:nvSpPr>
          <p:cNvPr id="26" name="CaixaDeTexto 30"/>
          <p:cNvSpPr txBox="1">
            <a:spLocks noChangeArrowheads="1"/>
          </p:cNvSpPr>
          <p:nvPr/>
        </p:nvSpPr>
        <p:spPr bwMode="auto">
          <a:xfrm>
            <a:off x="4714875" y="3892550"/>
            <a:ext cx="347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pt-BR" sz="1800" b="1">
                <a:latin typeface="Verdana" panose="020B0604030504040204" pitchFamily="34" charset="0"/>
              </a:rPr>
              <a:t>0</a:t>
            </a:r>
          </a:p>
        </p:txBody>
      </p:sp>
      <p:cxnSp>
        <p:nvCxnSpPr>
          <p:cNvPr id="27" name="Conector em curva 36"/>
          <p:cNvCxnSpPr/>
          <p:nvPr/>
        </p:nvCxnSpPr>
        <p:spPr>
          <a:xfrm rot="5400000" flipH="1" flipV="1">
            <a:off x="6357938" y="3165475"/>
            <a:ext cx="12700" cy="609600"/>
          </a:xfrm>
          <a:prstGeom prst="curvedConnector3">
            <a:avLst>
              <a:gd name="adj1" fmla="val 3300945"/>
            </a:avLst>
          </a:prstGeom>
          <a:ln>
            <a:tailEnd type="arrow"/>
          </a:ln>
        </p:spPr>
        <p:style>
          <a:lnRef idx="1">
            <a:schemeClr val="dk1"/>
          </a:lnRef>
          <a:fillRef idx="0">
            <a:schemeClr val="dk1"/>
          </a:fillRef>
          <a:effectRef idx="0">
            <a:schemeClr val="dk1"/>
          </a:effectRef>
          <a:fontRef idx="minor">
            <a:schemeClr val="tx1"/>
          </a:fontRef>
        </p:style>
      </p:cxnSp>
      <p:sp>
        <p:nvSpPr>
          <p:cNvPr id="28" name="CaixaDeTexto 37"/>
          <p:cNvSpPr txBox="1">
            <a:spLocks noChangeArrowheads="1"/>
          </p:cNvSpPr>
          <p:nvPr/>
        </p:nvSpPr>
        <p:spPr bwMode="auto">
          <a:xfrm>
            <a:off x="6669088" y="2857500"/>
            <a:ext cx="349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pt-BR" sz="1800" b="1">
                <a:latin typeface="Verdana" panose="020B0604030504040204" pitchFamily="34" charset="0"/>
              </a:rPr>
              <a:t>1</a:t>
            </a:r>
          </a:p>
        </p:txBody>
      </p:sp>
      <p:sp>
        <p:nvSpPr>
          <p:cNvPr id="30" name="Elipse 29"/>
          <p:cNvSpPr/>
          <p:nvPr/>
        </p:nvSpPr>
        <p:spPr>
          <a:xfrm>
            <a:off x="5911850" y="3390900"/>
            <a:ext cx="847725" cy="781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pt-BR">
              <a:solidFill>
                <a:schemeClr val="tx1"/>
              </a:solidFill>
            </a:endParaRPr>
          </a:p>
        </p:txBody>
      </p:sp>
      <p:sp>
        <p:nvSpPr>
          <p:cNvPr id="31" name="Elipse 30"/>
          <p:cNvSpPr/>
          <p:nvPr/>
        </p:nvSpPr>
        <p:spPr>
          <a:xfrm>
            <a:off x="6005342" y="3522663"/>
            <a:ext cx="668338" cy="55403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pt-BR" b="1" dirty="0"/>
              <a:t>B</a:t>
            </a:r>
          </a:p>
        </p:txBody>
      </p:sp>
      <p:sp>
        <p:nvSpPr>
          <p:cNvPr id="33" name="Retângulo 32"/>
          <p:cNvSpPr/>
          <p:nvPr/>
        </p:nvSpPr>
        <p:spPr>
          <a:xfrm>
            <a:off x="1381175" y="1777361"/>
            <a:ext cx="7015062" cy="830997"/>
          </a:xfrm>
          <a:prstGeom prst="rect">
            <a:avLst/>
          </a:prstGeom>
        </p:spPr>
        <p:txBody>
          <a:bodyPr wrap="none">
            <a:spAutoFit/>
          </a:bodyPr>
          <a:lstStyle/>
          <a:p>
            <a:pPr algn="just">
              <a:spcBef>
                <a:spcPct val="0"/>
              </a:spcBef>
            </a:pPr>
            <a:r>
              <a:rPr lang="pt-BR" altLang="pt-BR" sz="2400" dirty="0">
                <a:latin typeface="Comic Sans MS" panose="030F0702030302020204" pitchFamily="66" charset="0"/>
              </a:rPr>
              <a:t>Leio um dado e  posso ir para mais de um estado</a:t>
            </a:r>
          </a:p>
          <a:p>
            <a:pPr algn="just">
              <a:spcBef>
                <a:spcPct val="0"/>
              </a:spcBef>
            </a:pPr>
            <a:endParaRPr lang="pt-BR" altLang="pt-BR" sz="2400" dirty="0">
              <a:latin typeface="Comic Sans MS" panose="030F0702030302020204" pitchFamily="66" charset="0"/>
            </a:endParaRPr>
          </a:p>
        </p:txBody>
      </p:sp>
    </p:spTree>
    <p:extLst>
      <p:ext uri="{BB962C8B-B14F-4D97-AF65-F5344CB8AC3E}">
        <p14:creationId xmlns:p14="http://schemas.microsoft.com/office/powerpoint/2010/main" val="28662411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14841" y="488171"/>
            <a:ext cx="10979052" cy="7527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pt-BR" altLang="pt-BR" sz="4000" dirty="0" smtClean="0">
                <a:solidFill>
                  <a:schemeClr val="bg1"/>
                </a:solidFill>
                <a:latin typeface="Comic Sans MS" panose="030F0702030302020204" pitchFamily="66" charset="0"/>
              </a:rPr>
              <a:t>Referências</a:t>
            </a:r>
            <a:endParaRPr lang="pt-BR" altLang="pt-BR" sz="4000" dirty="0">
              <a:solidFill>
                <a:schemeClr val="bg1"/>
              </a:solidFill>
              <a:latin typeface="Comic Sans MS" panose="030F0702030302020204" pitchFamily="66" charset="0"/>
            </a:endParaRPr>
          </a:p>
        </p:txBody>
      </p:sp>
      <p:sp>
        <p:nvSpPr>
          <p:cNvPr id="17" name="Retângulo 1"/>
          <p:cNvSpPr>
            <a:spLocks noChangeArrowheads="1"/>
          </p:cNvSpPr>
          <p:nvPr/>
        </p:nvSpPr>
        <p:spPr bwMode="auto">
          <a:xfrm>
            <a:off x="684213" y="2323322"/>
            <a:ext cx="11109680" cy="2628925"/>
          </a:xfrm>
          <a:prstGeom prst="rect">
            <a:avLst/>
          </a:prstGeom>
          <a:noFill/>
          <a:ln w="9525">
            <a:solidFill>
              <a:srgbClr val="000000"/>
            </a:solidFill>
            <a:prstDash val="sysDot"/>
            <a:miter lim="800000"/>
            <a:headEnd/>
            <a:tailEnd/>
          </a:ln>
        </p:spPr>
        <p:txBody>
          <a:bodyPr wrap="square">
            <a:spAutoFit/>
          </a:bodyPr>
          <a:lstStyle/>
          <a:p>
            <a:pPr marL="285750" indent="-285750" eaLnBrk="1" hangingPunct="1">
              <a:spcAft>
                <a:spcPts val="500"/>
              </a:spcAft>
              <a:buFont typeface="Arial" pitchFamily="34" charset="0"/>
              <a:buChar char="•"/>
              <a:defRPr/>
            </a:pPr>
            <a:r>
              <a:rPr lang="fr-FR" dirty="0">
                <a:latin typeface="Comic Sans MS" panose="030F0702030302020204" pitchFamily="66" charset="0"/>
                <a:cs typeface="Arial" charset="0"/>
              </a:rPr>
              <a:t>APPEL, A. W. Modern Compiler Implementation In Java. 2. </a:t>
            </a:r>
            <a:r>
              <a:rPr lang="en-US" dirty="0">
                <a:latin typeface="Comic Sans MS" panose="030F0702030302020204" pitchFamily="66" charset="0"/>
                <a:cs typeface="Arial" charset="0"/>
              </a:rPr>
              <a:t>ed. New York: Cambridge University Press, 2002.</a:t>
            </a:r>
          </a:p>
          <a:p>
            <a:pPr eaLnBrk="1" hangingPunct="1">
              <a:spcAft>
                <a:spcPts val="500"/>
              </a:spcAft>
              <a:defRPr/>
            </a:pPr>
            <a:endParaRPr lang="pt-BR" dirty="0">
              <a:latin typeface="Comic Sans MS" panose="030F0702030302020204" pitchFamily="66" charset="0"/>
              <a:cs typeface="Arial" charset="0"/>
            </a:endParaRPr>
          </a:p>
          <a:p>
            <a:pPr marL="285750" indent="-285750" eaLnBrk="1" hangingPunct="1">
              <a:spcAft>
                <a:spcPts val="500"/>
              </a:spcAft>
              <a:buFont typeface="Arial" pitchFamily="34" charset="0"/>
              <a:buChar char="•"/>
              <a:defRPr/>
            </a:pPr>
            <a:r>
              <a:rPr lang="pt-BR" dirty="0">
                <a:latin typeface="Comic Sans MS" panose="030F0702030302020204" pitchFamily="66" charset="0"/>
                <a:cs typeface="Arial" charset="0"/>
              </a:rPr>
              <a:t>LOUDEN, K. C. Compiladores: </a:t>
            </a:r>
            <a:r>
              <a:rPr lang="pt-BR" dirty="0" err="1">
                <a:latin typeface="Comic Sans MS" panose="030F0702030302020204" pitchFamily="66" charset="0"/>
                <a:cs typeface="Arial" charset="0"/>
              </a:rPr>
              <a:t>Principios</a:t>
            </a:r>
            <a:r>
              <a:rPr lang="pt-BR" dirty="0">
                <a:latin typeface="Comic Sans MS" panose="030F0702030302020204" pitchFamily="66" charset="0"/>
                <a:cs typeface="Arial" charset="0"/>
              </a:rPr>
              <a:t> e Praticas. São Paulo: Pioneira Thomson Learning, 2004.</a:t>
            </a:r>
          </a:p>
          <a:p>
            <a:pPr eaLnBrk="1" hangingPunct="1">
              <a:spcAft>
                <a:spcPts val="500"/>
              </a:spcAft>
              <a:defRPr/>
            </a:pPr>
            <a:endParaRPr lang="pt-BR" dirty="0">
              <a:latin typeface="Comic Sans MS" panose="030F0702030302020204" pitchFamily="66" charset="0"/>
              <a:cs typeface="Arial" charset="0"/>
            </a:endParaRPr>
          </a:p>
          <a:p>
            <a:pPr marL="285750" indent="-285750" eaLnBrk="1" hangingPunct="1">
              <a:spcAft>
                <a:spcPts val="500"/>
              </a:spcAft>
              <a:buFont typeface="Arial" pitchFamily="34" charset="0"/>
              <a:buChar char="•"/>
              <a:defRPr/>
            </a:pPr>
            <a:r>
              <a:rPr lang="pt-BR" dirty="0">
                <a:latin typeface="Comic Sans MS" panose="030F0702030302020204" pitchFamily="66" charset="0"/>
                <a:cs typeface="Arial" charset="0"/>
              </a:rPr>
              <a:t>PRICE, A. M. A. </a:t>
            </a:r>
            <a:r>
              <a:rPr lang="pt-BR" dirty="0" err="1">
                <a:latin typeface="Comic Sans MS" panose="030F0702030302020204" pitchFamily="66" charset="0"/>
                <a:cs typeface="Arial" charset="0"/>
              </a:rPr>
              <a:t>Implementacao</a:t>
            </a:r>
            <a:r>
              <a:rPr lang="pt-BR" dirty="0">
                <a:latin typeface="Comic Sans MS" panose="030F0702030302020204" pitchFamily="66" charset="0"/>
                <a:cs typeface="Arial" charset="0"/>
              </a:rPr>
              <a:t> de Linguagens de </a:t>
            </a:r>
            <a:r>
              <a:rPr lang="pt-BR" dirty="0" err="1">
                <a:latin typeface="Comic Sans MS" panose="030F0702030302020204" pitchFamily="66" charset="0"/>
                <a:cs typeface="Arial" charset="0"/>
              </a:rPr>
              <a:t>Programacao</a:t>
            </a:r>
            <a:r>
              <a:rPr lang="pt-BR" dirty="0">
                <a:latin typeface="Comic Sans MS" panose="030F0702030302020204" pitchFamily="66" charset="0"/>
                <a:cs typeface="Arial" charset="0"/>
              </a:rPr>
              <a:t>: Compiladores. 2. ed. Porto Alegre: Sagra </a:t>
            </a:r>
            <a:r>
              <a:rPr lang="pt-BR" dirty="0" err="1">
                <a:latin typeface="Comic Sans MS" panose="030F0702030302020204" pitchFamily="66" charset="0"/>
                <a:cs typeface="Arial" charset="0"/>
              </a:rPr>
              <a:t>Luzzatto</a:t>
            </a:r>
            <a:r>
              <a:rPr lang="pt-BR" dirty="0">
                <a:latin typeface="Comic Sans MS" panose="030F0702030302020204" pitchFamily="66" charset="0"/>
                <a:cs typeface="Arial" charset="0"/>
              </a:rPr>
              <a:t>, 2001.</a:t>
            </a:r>
          </a:p>
          <a:p>
            <a:pPr eaLnBrk="1" hangingPunct="1">
              <a:defRPr/>
            </a:pPr>
            <a:endParaRPr lang="pt-BR" dirty="0">
              <a:latin typeface="Comic Sans MS" panose="030F0702030302020204" pitchFamily="66" charset="0"/>
              <a:cs typeface="Arial" charset="0"/>
            </a:endParaRPr>
          </a:p>
        </p:txBody>
      </p:sp>
    </p:spTree>
    <p:extLst>
      <p:ext uri="{BB962C8B-B14F-4D97-AF65-F5344CB8AC3E}">
        <p14:creationId xmlns:p14="http://schemas.microsoft.com/office/powerpoint/2010/main" val="32939331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84213" y="1295400"/>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altLang="pt-BR" dirty="0" smtClean="0">
                <a:solidFill>
                  <a:srgbClr val="FF0000"/>
                </a:solidFill>
                <a:latin typeface="Comic Sans MS" panose="030F0702030302020204" pitchFamily="66" charset="0"/>
              </a:rPr>
              <a:t>Perguntas</a:t>
            </a:r>
          </a:p>
        </p:txBody>
      </p:sp>
      <p:pic>
        <p:nvPicPr>
          <p:cNvPr id="24" name="Picture 2" descr="Resultado de imagem para tony st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156" y="2034073"/>
            <a:ext cx="6804067" cy="453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38997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190E9DCE-6573-304B-A204-DC0DDC3ED4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3900" y="2468223"/>
            <a:ext cx="2348565" cy="1921553"/>
          </a:xfrm>
          <a:prstGeom prst="rect">
            <a:avLst/>
          </a:prstGeom>
        </p:spPr>
      </p:pic>
    </p:spTree>
    <p:extLst>
      <p:ext uri="{BB962C8B-B14F-4D97-AF65-F5344CB8AC3E}">
        <p14:creationId xmlns:p14="http://schemas.microsoft.com/office/powerpoint/2010/main" val="327700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250132" y="3460101"/>
            <a:ext cx="5147420" cy="8599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altLang="pt-BR" dirty="0" smtClean="0">
                <a:solidFill>
                  <a:srgbClr val="FF0000"/>
                </a:solidFill>
                <a:latin typeface="Comic Sans MS" panose="030F0702030302020204" pitchFamily="66" charset="0"/>
              </a:rPr>
              <a:t>Conceitos básicos</a:t>
            </a:r>
          </a:p>
        </p:txBody>
      </p:sp>
    </p:spTree>
    <p:extLst>
      <p:ext uri="{BB962C8B-B14F-4D97-AF65-F5344CB8AC3E}">
        <p14:creationId xmlns:p14="http://schemas.microsoft.com/office/powerpoint/2010/main" val="1811593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pic>
        <p:nvPicPr>
          <p:cNvPr id="5" name="Imagem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2199" y="1352906"/>
            <a:ext cx="6235311" cy="3939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tângulo 1"/>
          <p:cNvSpPr>
            <a:spLocks noChangeArrowheads="1"/>
          </p:cNvSpPr>
          <p:nvPr/>
        </p:nvSpPr>
        <p:spPr bwMode="auto">
          <a:xfrm>
            <a:off x="585645" y="5811041"/>
            <a:ext cx="11135677" cy="430887"/>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pt-BR" sz="2200" b="1" u="sng">
                <a:solidFill>
                  <a:srgbClr val="FF0000"/>
                </a:solidFill>
                <a:latin typeface="Comic Sans MS" panose="030F0702030302020204" pitchFamily="66" charset="0"/>
              </a:rPr>
              <a:t>Gramática</a:t>
            </a:r>
            <a:r>
              <a:rPr lang="pt-BR" altLang="pt-BR" sz="2200">
                <a:solidFill>
                  <a:srgbClr val="FF0000"/>
                </a:solidFill>
                <a:latin typeface="Comic Sans MS" panose="030F0702030302020204" pitchFamily="66" charset="0"/>
              </a:rPr>
              <a:t>: </a:t>
            </a:r>
            <a:r>
              <a:rPr lang="pt-BR" altLang="pt-BR" sz="2200">
                <a:latin typeface="Comic Sans MS" panose="030F0702030302020204" pitchFamily="66" charset="0"/>
              </a:rPr>
              <a:t>É uma forma de representar as regras para formação de uma linguagem.</a:t>
            </a:r>
          </a:p>
        </p:txBody>
      </p:sp>
    </p:spTree>
    <p:extLst>
      <p:ext uri="{BB962C8B-B14F-4D97-AF65-F5344CB8AC3E}">
        <p14:creationId xmlns:p14="http://schemas.microsoft.com/office/powerpoint/2010/main" val="283625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a:spLocks noChangeArrowheads="1"/>
          </p:cNvSpPr>
          <p:nvPr/>
        </p:nvSpPr>
        <p:spPr bwMode="auto">
          <a:xfrm>
            <a:off x="607909" y="1779821"/>
            <a:ext cx="11053697" cy="3524683"/>
          </a:xfrm>
          <a:prstGeom prst="rect">
            <a:avLst/>
          </a:prstGeom>
          <a:noFill/>
          <a:ln w="9525">
            <a:solidFill>
              <a:srgbClr val="000000"/>
            </a:solidFill>
            <a:prstDash val="sysDot"/>
            <a:miter lim="800000"/>
            <a:headEnd/>
            <a:tailEnd/>
          </a:ln>
        </p:spPr>
        <p:txBody>
          <a:bodyPr wrap="square">
            <a:spAutoFit/>
          </a:bodyPr>
          <a:lstStyle/>
          <a:p>
            <a:pPr algn="just">
              <a:lnSpc>
                <a:spcPct val="107000"/>
              </a:lnSpc>
              <a:spcAft>
                <a:spcPts val="2000"/>
              </a:spcAft>
              <a:defRPr/>
            </a:pPr>
            <a:r>
              <a:rPr lang="pt-BR" sz="2200" b="1" u="sng" dirty="0">
                <a:solidFill>
                  <a:srgbClr val="FF0000"/>
                </a:solidFill>
                <a:latin typeface="Comic Sans MS" panose="030F0702030302020204" pitchFamily="66" charset="0"/>
                <a:ea typeface="Batang" panose="02030600000101010101" pitchFamily="18" charset="-127"/>
                <a:cs typeface="Calibri" panose="020F0502020204030204" pitchFamily="34" charset="0"/>
              </a:rPr>
              <a:t>Prefixo, Sufixo e </a:t>
            </a:r>
            <a:r>
              <a:rPr lang="pt-BR" sz="2200" b="1" u="sng" dirty="0" err="1">
                <a:solidFill>
                  <a:srgbClr val="FF0000"/>
                </a:solidFill>
                <a:latin typeface="Comic Sans MS" panose="030F0702030302020204" pitchFamily="66" charset="0"/>
                <a:ea typeface="Batang" panose="02030600000101010101" pitchFamily="18" charset="-127"/>
                <a:cs typeface="Calibri" panose="020F0502020204030204" pitchFamily="34" charset="0"/>
              </a:rPr>
              <a:t>Subpalavra</a:t>
            </a:r>
            <a:endParaRPr lang="pt-BR" sz="2200" b="1" u="sng"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marL="285750" indent="-285750" algn="just">
              <a:lnSpc>
                <a:spcPct val="107000"/>
              </a:lnSpc>
              <a:spcAft>
                <a:spcPts val="2000"/>
              </a:spcAft>
              <a:buFont typeface="Arial" panose="020B0604020202020204"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Dada uma palavra, é possível extraí o seu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Prefixo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Sufixo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e </a:t>
            </a:r>
            <a:r>
              <a:rPr lang="pt-BR" sz="2200" b="1" dirty="0" err="1">
                <a:solidFill>
                  <a:srgbClr val="7030A0"/>
                </a:solidFill>
                <a:latin typeface="Comic Sans MS" panose="030F0702030302020204" pitchFamily="66" charset="0"/>
                <a:ea typeface="Batang" panose="02030600000101010101" pitchFamily="18" charset="-127"/>
                <a:cs typeface="Calibri" panose="020F0502020204030204" pitchFamily="34" charset="0"/>
              </a:rPr>
              <a:t>Subpalavra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p>
          <a:p>
            <a:pPr marL="285750" indent="-285750" algn="just">
              <a:lnSpc>
                <a:spcPct val="107000"/>
              </a:lnSpc>
              <a:spcAft>
                <a:spcPts val="2000"/>
              </a:spcAft>
              <a:buFont typeface="Arial" panose="020B0604020202020204" pitchFamily="34" charset="0"/>
              <a:buChar char="•"/>
              <a:defRPr/>
            </a:pP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Prefixo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uma palavra é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qualquer sequência inicial de símbolos da 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p>
          <a:p>
            <a:pPr marL="285750" indent="-285750" algn="just">
              <a:lnSpc>
                <a:spcPct val="107000"/>
              </a:lnSpc>
              <a:spcAft>
                <a:spcPts val="2000"/>
              </a:spcAft>
              <a:buFont typeface="Arial" panose="020B0604020202020204" pitchFamily="34" charset="0"/>
              <a:buChar char="•"/>
              <a:defRPr/>
            </a:pP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Sufixo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é ao contrário, é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qualquer sequência final de símbolos de uma 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p>
          <a:p>
            <a:pPr marL="285750" indent="-285750" algn="just">
              <a:lnSpc>
                <a:spcPct val="107000"/>
              </a:lnSpc>
              <a:spcAft>
                <a:spcPts val="2000"/>
              </a:spcAft>
              <a:buFont typeface="Arial" panose="020B0604020202020204"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Já uma </a:t>
            </a:r>
            <a:r>
              <a:rPr lang="pt-BR" sz="2200" b="1" dirty="0" err="1">
                <a:solidFill>
                  <a:srgbClr val="7030A0"/>
                </a:solidFill>
                <a:latin typeface="Comic Sans MS" panose="030F0702030302020204" pitchFamily="66" charset="0"/>
                <a:ea typeface="Batang" panose="02030600000101010101" pitchFamily="18" charset="-127"/>
                <a:cs typeface="Calibri" panose="020F0502020204030204" pitchFamily="34" charset="0"/>
              </a:rPr>
              <a:t>Subpalavra</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 é qualquer sequência de símbolos contíguos</a:t>
            </a:r>
            <a:r>
              <a:rPr lang="pt-BR" sz="2200" dirty="0">
                <a:solidFill>
                  <a:srgbClr val="7030A0"/>
                </a:solidFill>
                <a:latin typeface="Comic Sans MS" panose="030F0702030302020204" pitchFamily="66" charset="0"/>
                <a:ea typeface="Batang" panose="02030600000101010101" pitchFamily="18" charset="-127"/>
                <a:cs typeface="Calibri" panose="020F0502020204030204" pitchFamily="34" charset="0"/>
              </a:rPr>
              <a:t> </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da palavra.</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285750" indent="-285750" algn="just" eaLnBrk="1" hangingPunct="1">
              <a:spcAft>
                <a:spcPts val="2000"/>
              </a:spcAft>
              <a:buFont typeface="Arial" pitchFamily="34" charset="0"/>
              <a:buChar char="•"/>
              <a:defRPr/>
            </a:pPr>
            <a:endParaRPr lang="pt-BR" sz="2200" dirty="0">
              <a:solidFill>
                <a:schemeClr val="accent2">
                  <a:lumMod val="75000"/>
                </a:schemeClr>
              </a:solidFill>
              <a:latin typeface="Comic Sans MS" panose="030F0702030302020204" pitchFamily="66" charset="0"/>
              <a:cs typeface="Arial" charset="0"/>
            </a:endParaRPr>
          </a:p>
        </p:txBody>
      </p:sp>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97150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7" name="Retângulo 6"/>
          <p:cNvSpPr>
            <a:spLocks noChangeArrowheads="1"/>
          </p:cNvSpPr>
          <p:nvPr/>
        </p:nvSpPr>
        <p:spPr bwMode="auto">
          <a:xfrm>
            <a:off x="684213" y="1557338"/>
            <a:ext cx="10715307" cy="4542269"/>
          </a:xfrm>
          <a:prstGeom prst="rect">
            <a:avLst/>
          </a:prstGeom>
          <a:noFill/>
          <a:ln w="9525">
            <a:solidFill>
              <a:srgbClr val="000000"/>
            </a:solidFill>
            <a:prstDash val="sysDot"/>
            <a:miter lim="800000"/>
            <a:headEnd/>
            <a:tailEnd/>
          </a:ln>
        </p:spPr>
        <p:txBody>
          <a:bodyPr wrap="square">
            <a:spAutoFit/>
          </a:bodyPr>
          <a:lstStyle/>
          <a:p>
            <a:pPr indent="449580" algn="just">
              <a:lnSpc>
                <a:spcPct val="107000"/>
              </a:lnSpc>
              <a:spcAft>
                <a:spcPts val="800"/>
              </a:spcAft>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Observe os exemplos de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Subpalavra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 seguir:</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buFont typeface="+mj-lt"/>
              <a:buAutoNum type="alphaLcParenR"/>
              <a:defRPr/>
            </a:pP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é uma palavra do alfabeto:</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678180" algn="just">
              <a:lnSpc>
                <a:spcPct val="107000"/>
              </a:lnSpc>
              <a:defRPr/>
            </a:pP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buFont typeface="+mj-lt"/>
              <a:buAutoNum type="alphaLcParen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A palavra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possui os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prefixos</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1127760" algn="just">
              <a:lnSpc>
                <a:spcPct val="107000"/>
              </a:lnSpc>
              <a:defRPr/>
            </a:pP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ε</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endParaRPr lang="pt-BR" sz="2200" dirty="0">
              <a:solidFill>
                <a:schemeClr val="accent2">
                  <a:lumMod val="75000"/>
                </a:schemeClr>
              </a:solidFill>
              <a:latin typeface="Comic Sans MS" panose="030F0702030302020204" pitchFamily="66" charset="0"/>
              <a:ea typeface="Batang" panose="02030600000101010101" pitchFamily="18" charset="-127"/>
              <a:cs typeface="Times New Roman" panose="02020603050405020304" pitchFamily="18" charset="0"/>
            </a:endParaRPr>
          </a:p>
          <a:p>
            <a:pPr marL="1127760" algn="just">
              <a:lnSpc>
                <a:spcPct val="107000"/>
              </a:lnSpc>
              <a:defRPr/>
            </a:pP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buFont typeface="+mj-lt"/>
              <a:buAutoNum type="alphaLcParen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Os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são</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899160" algn="just">
              <a:lnSpc>
                <a:spcPct val="107000"/>
              </a:lnSpc>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ε</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cd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bcd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endParaRPr lang="pt-BR" sz="2200" dirty="0">
              <a:solidFill>
                <a:schemeClr val="accent2">
                  <a:lumMod val="75000"/>
                </a:schemeClr>
              </a:solidFill>
              <a:latin typeface="Comic Sans MS" panose="030F0702030302020204" pitchFamily="66" charset="0"/>
              <a:ea typeface="Batang" panose="02030600000101010101" pitchFamily="18" charset="-127"/>
              <a:cs typeface="Times New Roman" panose="02020603050405020304" pitchFamily="18" charset="0"/>
            </a:endParaRPr>
          </a:p>
          <a:p>
            <a:pPr marL="899160" algn="just">
              <a:lnSpc>
                <a:spcPct val="107000"/>
              </a:lnSpc>
              <a:defRPr/>
            </a:pP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800"/>
              </a:spcAft>
              <a:buFont typeface="+mj-lt"/>
              <a:buAutoNum type="alphaLcParen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É importante observar que qualquer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ou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uma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é uma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Subpalavra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Dessa forma, os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e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são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Subpalavras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endParaRPr lang="pt-BR" sz="2200" dirty="0">
              <a:solidFill>
                <a:schemeClr val="accent2">
                  <a:lumMod val="75000"/>
                </a:schemeClr>
              </a:solidFill>
              <a:latin typeface="Comic Sans MS" panose="030F0702030302020204" pitchFamily="66" charset="0"/>
              <a:cs typeface="Arial" charset="0"/>
            </a:endParaRPr>
          </a:p>
        </p:txBody>
      </p:sp>
    </p:spTree>
    <p:extLst>
      <p:ext uri="{BB962C8B-B14F-4D97-AF65-F5344CB8AC3E}">
        <p14:creationId xmlns:p14="http://schemas.microsoft.com/office/powerpoint/2010/main" val="248056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0189A1062799094FB57474762F64A969" ma:contentTypeVersion="6" ma:contentTypeDescription="Crie um novo documento." ma:contentTypeScope="" ma:versionID="c7a78e579ece65bff8204f1b67e0f29e">
  <xsd:schema xmlns:xsd="http://www.w3.org/2001/XMLSchema" xmlns:xs="http://www.w3.org/2001/XMLSchema" xmlns:p="http://schemas.microsoft.com/office/2006/metadata/properties" xmlns:ns2="a1ce7712-dca3-48f6-8dbe-4299ef98fe32" targetNamespace="http://schemas.microsoft.com/office/2006/metadata/properties" ma:root="true" ma:fieldsID="76f17b8a5fea185d5fc61b0ce9cd6a48" ns2:_="">
    <xsd:import namespace="a1ce7712-dca3-48f6-8dbe-4299ef98fe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ce7712-dca3-48f6-8dbe-4299ef98fe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5E2F33-5E43-4397-A588-BA5CB4217C2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0049161-8212-4AA2-B536-B138E37C86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ce7712-dca3-48f6-8dbe-4299ef98fe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D862F2-FB83-4C45-A727-8621FABA69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406</TotalTime>
  <Words>2602</Words>
  <Application>Microsoft Office PowerPoint</Application>
  <PresentationFormat>Widescreen</PresentationFormat>
  <Paragraphs>328</Paragraphs>
  <Slides>58</Slides>
  <Notes>0</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58</vt:i4>
      </vt:variant>
    </vt:vector>
  </HeadingPairs>
  <TitlesOfParts>
    <vt:vector size="68" baseType="lpstr">
      <vt:lpstr>Batang</vt:lpstr>
      <vt:lpstr>AmsiPro-Ultra</vt:lpstr>
      <vt:lpstr>Arial</vt:lpstr>
      <vt:lpstr>Calibri</vt:lpstr>
      <vt:lpstr>Calibri Light</vt:lpstr>
      <vt:lpstr>Comic Sans MS</vt:lpstr>
      <vt:lpstr>Symbol</vt:lpstr>
      <vt:lpstr>Times New Roman</vt:lpstr>
      <vt:lpstr>Verdana</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ROBERTA MAGALHAES SILVA</dc:creator>
  <cp:lastModifiedBy>Cleber Silva Ferreira da Luz</cp:lastModifiedBy>
  <cp:revision>51</cp:revision>
  <dcterms:created xsi:type="dcterms:W3CDTF">2020-07-28T21:18:13Z</dcterms:created>
  <dcterms:modified xsi:type="dcterms:W3CDTF">2023-08-09T21:03:37Z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0x0101000189A1062799094FB57474762F64A969</vt:lpwstr>
  </property>
</Properties>
</file>